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12.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31.xml.rels" ContentType="application/vnd.openxmlformats-package.relationships+xml"/>
  <Override PartName="/ppt/notesSlides/_rels/notesSlide1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16.xml" ContentType="application/vnd.openxmlformats-officedocument.presentationml.notesSlide+xml"/>
  <Override PartName="/ppt/notesSlides/notesSlide31.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4.jpeg" ContentType="image/jpeg"/>
  <Override PartName="/ppt/media/image33.png" ContentType="image/png"/>
  <Override PartName="/ppt/media/image53.png" ContentType="image/png"/>
  <Override PartName="/ppt/media/image52.jpeg" ContentType="image/jpeg"/>
  <Override PartName="/ppt/media/image51.png" ContentType="image/png"/>
  <Override PartName="/ppt/media/image50.png" ContentType="image/png"/>
  <Override PartName="/ppt/media/image6.jpeg" ContentType="image/jpeg"/>
  <Override PartName="/ppt/media/image18.png" ContentType="image/png"/>
  <Override PartName="/ppt/media/image60.png" ContentType="image/png"/>
  <Override PartName="/ppt/media/image47.png" ContentType="image/png"/>
  <Override PartName="/ppt/media/image5.jpeg" ContentType="image/jpeg"/>
  <Override PartName="/ppt/media/image61.png" ContentType="image/png"/>
  <Override PartName="/ppt/media/image1.jpeg" ContentType="image/jpeg"/>
  <Override PartName="/ppt/media/image21.png" ContentType="image/png"/>
  <Override PartName="/ppt/media/image16.png" ContentType="image/png"/>
  <Override PartName="/ppt/media/image7.jpeg" ContentType="image/jpeg"/>
  <Override PartName="/ppt/media/image28.jpeg" ContentType="image/jpeg"/>
  <Override PartName="/ppt/media/image62.png" ContentType="image/png"/>
  <Override PartName="/ppt/media/image20.png" ContentType="image/png"/>
  <Override PartName="/ppt/media/image30.png" ContentType="image/png"/>
  <Override PartName="/ppt/media/image65.png" ContentType="image/png"/>
  <Override PartName="/ppt/media/image58.png" ContentType="image/png"/>
  <Override PartName="/ppt/media/image46.jpeg" ContentType="image/jpeg"/>
  <Override PartName="/ppt/media/image15.jpeg" ContentType="image/jpeg"/>
  <Override PartName="/ppt/media/image11.png" ContentType="image/png"/>
  <Override PartName="/ppt/media/image14.jpeg" ContentType="image/jpeg"/>
  <Override PartName="/ppt/media/image63.jpeg" ContentType="image/jpeg"/>
  <Override PartName="/ppt/media/image29.png" ContentType="image/png"/>
  <Override PartName="/ppt/media/image17.png" ContentType="image/png"/>
  <Override PartName="/ppt/media/image25.jpeg" ContentType="image/jpeg"/>
  <Override PartName="/ppt/media/image32.png" ContentType="image/png"/>
  <Override PartName="/ppt/media/image19.png" ContentType="image/png"/>
  <Override PartName="/ppt/media/image4.gif" ContentType="image/gif"/>
  <Override PartName="/ppt/media/image22.png" ContentType="image/png"/>
  <Override PartName="/ppt/media/image59.png" ContentType="image/png"/>
  <Override PartName="/ppt/media/image24.png" ContentType="image/png"/>
  <Override PartName="/ppt/media/image12.jpeg" ContentType="image/jpeg"/>
  <Override PartName="/ppt/media/image34.png" ContentType="image/png"/>
  <Override PartName="/ppt/media/image27.jpeg" ContentType="image/jpeg"/>
  <Override PartName="/ppt/media/image10.jpeg" ContentType="image/jpeg"/>
  <Override PartName="/ppt/media/image26.png" ContentType="image/png"/>
  <Override PartName="/ppt/media/image8.jpeg" ContentType="image/jpeg"/>
  <Override PartName="/ppt/media/image38.png" ContentType="image/png"/>
  <Override PartName="/ppt/media/image23.png" ContentType="image/png"/>
  <Override PartName="/ppt/media/image13.jpeg" ContentType="image/jpeg"/>
  <Override PartName="/ppt/media/image44.png" ContentType="image/png"/>
  <Override PartName="/ppt/media/image2.jpeg" ContentType="image/jpeg"/>
  <Override PartName="/ppt/media/image31.png" ContentType="image/png"/>
  <Override PartName="/ppt/media/image35.png" ContentType="image/png"/>
  <Override PartName="/ppt/media/image9.jpeg" ContentType="image/jpeg"/>
  <Override PartName="/ppt/media/image36.png" ContentType="image/png"/>
  <Override PartName="/ppt/media/image37.png" ContentType="image/png"/>
  <Override PartName="/ppt/media/image64.jpeg" ContentType="image/jpeg"/>
  <Override PartName="/ppt/media/image39.png" ContentType="image/png"/>
  <Override PartName="/ppt/media/image40.png" ContentType="image/png"/>
  <Override PartName="/ppt/media/image3.jpeg" ContentType="image/jpeg"/>
  <Override PartName="/ppt/media/image41.png" ContentType="image/png"/>
  <Override PartName="/ppt/media/image42.png" ContentType="image/png"/>
  <Override PartName="/ppt/media/image43.png" ContentType="image/png"/>
  <Override PartName="/ppt/media/image57.jpeg" ContentType="image/jpeg"/>
  <Override PartName="/ppt/media/image45.jpeg" ContentType="image/jpeg"/>
  <Override PartName="/ppt/media/image55.png" ContentType="image/png"/>
  <Override PartName="/ppt/media/image48.jpeg" ContentType="image/jpeg"/>
  <Override PartName="/ppt/media/image49.png" ContentType="image/png"/>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10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8.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_rels/slideLayout27.xml.rels" ContentType="application/vnd.openxmlformats-package.relationships+xml"/>
  <Override PartName="/ppt/slideLayouts/_rels/slideLayout88.xml.rels" ContentType="application/vnd.openxmlformats-package.relationships+xml"/>
  <Override PartName="/ppt/slideLayouts/_rels/slideLayout87.xml.rels" ContentType="application/vnd.openxmlformats-package.relationships+xml"/>
  <Override PartName="/ppt/slideLayouts/_rels/slideLayout86.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140.xml.rels" ContentType="application/vnd.openxmlformats-package.relationships+xml"/>
  <Override PartName="/ppt/slideLayouts/_rels/slideLayout29.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11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54.xml.rels" ContentType="application/vnd.openxmlformats-package.relationships+xml"/>
  <Override PartName="/ppt/slideLayouts/_rels/slideLayout7.xml.rels" ContentType="application/vnd.openxmlformats-package.relationships+xml"/>
  <Override PartName="/ppt/slideLayouts/_rels/slideLayout132.xml.rels" ContentType="application/vnd.openxmlformats-package.relationships+xml"/>
  <Override PartName="/ppt/slideLayouts/_rels/slideLayout141.xml.rels" ContentType="application/vnd.openxmlformats-package.relationships+xml"/>
  <Override PartName="/ppt/slideLayouts/_rels/slideLayout33.xml.rels" ContentType="application/vnd.openxmlformats-package.relationships+xml"/>
  <Override PartName="/ppt/slideLayouts/_rels/slideLayout137.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85.xml.rels" ContentType="application/vnd.openxmlformats-package.relationships+xml"/>
  <Override PartName="/ppt/slideLayouts/_rels/slideLayout59.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11.xml.rels" ContentType="application/vnd.openxmlformats-package.relationships+xml"/>
  <Override PartName="/ppt/slideLayouts/_rels/slideLayout6.xml.rels" ContentType="application/vnd.openxmlformats-package.relationships+xml"/>
  <Override PartName="/ppt/slideLayouts/_rels/slideLayout64.xml.rels" ContentType="application/vnd.openxmlformats-package.relationships+xml"/>
  <Override PartName="/ppt/slideLayouts/_rels/slideLayout143.xml.rels" ContentType="application/vnd.openxmlformats-package.relationships+xml"/>
  <Override PartName="/ppt/slideLayouts/_rels/slideLayout47.xml.rels" ContentType="application/vnd.openxmlformats-package.relationships+xml"/>
  <Override PartName="/ppt/slideLayouts/_rels/slideLayout91.xml.rels" ContentType="application/vnd.openxmlformats-package.relationships+xml"/>
  <Override PartName="/ppt/slideLayouts/_rels/slideLayout96.xml.rels" ContentType="application/vnd.openxmlformats-package.relationships+xml"/>
  <Override PartName="/ppt/slideLayouts/_rels/slideLayout43.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110.xml.rels" ContentType="application/vnd.openxmlformats-package.relationships+xml"/>
  <Override PartName="/ppt/slideLayouts/_rels/slideLayout103.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23.xml.rels" ContentType="application/vnd.openxmlformats-package.relationships+xml"/>
  <Override PartName="/ppt/slideLayouts/_rels/slideLayout121.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9.xml.rels" ContentType="application/vnd.openxmlformats-package.relationships+xml"/>
  <Override PartName="/ppt/slideLayouts/_rels/slideLayout65.xml.rels" ContentType="application/vnd.openxmlformats-package.relationships+xml"/>
  <Override PartName="/ppt/slideLayouts/_rels/slideLayout84.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35.xml.rels" ContentType="application/vnd.openxmlformats-package.relationships+xml"/>
  <Override PartName="/ppt/slideLayouts/_rels/slideLayout139.xml.rels" ContentType="application/vnd.openxmlformats-package.relationships+xml"/>
  <Override PartName="/ppt/slideLayouts/_rels/slideLayout131.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0.xml.rels" ContentType="application/vnd.openxmlformats-package.relationships+xml"/>
  <Override PartName="/ppt/slideLayouts/_rels/slideLayout77.xml.rels" ContentType="application/vnd.openxmlformats-package.relationships+xml"/>
  <Override PartName="/ppt/slideLayouts/_rels/slideLayout44.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8.xml.rels" ContentType="application/vnd.openxmlformats-package.relationships+xml"/>
  <Override PartName="/ppt/slideLayouts/_rels/slideLayout19.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45.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8.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95.xml.rels" ContentType="application/vnd.openxmlformats-package.relationships+xml"/>
  <Override PartName="/ppt/slideLayouts/_rels/slideLayout58.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135.xml" ContentType="application/vnd.openxmlformats-officedocument.presentationml.slideLayout+xml"/>
  <Override PartName="/ppt/slideLayouts/slideLayout31.xml" ContentType="application/vnd.openxmlformats-officedocument.presentationml.slideLayout+xml"/>
  <Override PartName="/ppt/slideLayouts/slideLayout136.xml" ContentType="application/vnd.openxmlformats-officedocument.presentationml.slideLayout+xml"/>
  <Override PartName="/ppt/slideLayouts/slideLayout32.xml" ContentType="application/vnd.openxmlformats-officedocument.presentationml.slideLayout+xml"/>
  <Override PartName="/ppt/slideLayouts/slideLayout137.xml" ContentType="application/vnd.openxmlformats-officedocument.presentationml.slideLayout+xml"/>
  <Override PartName="/ppt/slideLayouts/slideLayout33.xml" ContentType="application/vnd.openxmlformats-officedocument.presentationml.slideLayout+xml"/>
  <Override PartName="/ppt/slideLayouts/slideLayout138.xml" ContentType="application/vnd.openxmlformats-officedocument.presentationml.slideLayout+xml"/>
  <Override PartName="/ppt/slideLayouts/slideLayout34.xml" ContentType="application/vnd.openxmlformats-officedocument.presentationml.slideLayout+xml"/>
  <Override PartName="/ppt/slideLayouts/slideLayout139.xml" ContentType="application/vnd.openxmlformats-officedocument.presentationml.slideLayout+xml"/>
  <Override PartName="/ppt/slideLayouts/slideLayout35.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118.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41.xml" ContentType="application/vnd.openxmlformats-officedocument.presentationml.slideLayout+xml"/>
  <Override PartName="/ppt/slideLayouts/slideLayout133.xml" ContentType="application/vnd.openxmlformats-officedocument.presentationml.slideLayout+xml"/>
  <Override PartName="/ppt/slideLayouts/slideLayout55.xml" ContentType="application/vnd.openxmlformats-officedocument.presentationml.slideLayout+xml"/>
  <Override PartName="/ppt/slideLayouts/slideLayout42.xml" ContentType="application/vnd.openxmlformats-officedocument.presentationml.slideLayout+xml"/>
  <Override PartName="/ppt/slideLayouts/slideLayout134.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140.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141.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40.xml" ContentType="application/vnd.openxmlformats-officedocument.presentationml.slideLayout+xml"/>
  <Override PartName="/ppt/slideLayouts/slideLayout132.xml" ContentType="application/vnd.openxmlformats-officedocument.presentationml.slideLayout+xml"/>
  <Override PartName="/ppt/slideLayouts/slideLayout54.xml" ContentType="application/vnd.openxmlformats-officedocument.presentationml.slideLayout+xml"/>
  <Override PartName="/ppt/slideLayouts/slideLayout131.xml" ContentType="application/vnd.openxmlformats-officedocument.presentationml.slideLayout+xml"/>
  <Override PartName="/ppt/slideLayouts/slideLayout37.xml" ContentType="application/vnd.openxmlformats-officedocument.presentationml.slideLayout+xml"/>
  <Override PartName="/ppt/slideLayouts/slideLayout53.xml" ContentType="application/vnd.openxmlformats-officedocument.presentationml.slideLayout+xml"/>
  <Override PartName="/ppt/slideLayouts/slideLayout130.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52.xml" ContentType="application/vnd.openxmlformats-officedocument.presentationml.slideLayout+xml"/>
  <Override PartName="/ppt/slideLayouts/slideLayout143.xml" ContentType="application/vnd.openxmlformats-officedocument.presentationml.slideLayout+xml"/>
  <Override PartName="/ppt/slideLayouts/slideLayout51.xml" ContentType="application/vnd.openxmlformats-officedocument.presentationml.slideLayout+xml"/>
  <Override PartName="/ppt/slideLayouts/slideLayout142.xml" ContentType="application/vnd.openxmlformats-officedocument.presentationml.slideLayout+xml"/>
  <Override PartName="/ppt/slideLayouts/slideLayout50.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29.xml" ContentType="application/vnd.openxmlformats-officedocument.presentationml.slide+xml"/>
  <Override PartName="/ppt/slides/slide69.xml" ContentType="application/vnd.openxmlformats-officedocument.presentationml.slide+xml"/>
  <Override PartName="/ppt/slides/slide32.xml" ContentType="application/vnd.openxmlformats-officedocument.presentationml.slide+xml"/>
  <Override PartName="/ppt/slides/slide70.xml" ContentType="application/vnd.openxmlformats-officedocument.presentationml.slide+xml"/>
  <Override PartName="/ppt/slides/slide28.xml" ContentType="application/vnd.openxmlformats-officedocument.presentationml.slide+xml"/>
  <Override PartName="/ppt/slides/slide68.xml" ContentType="application/vnd.openxmlformats-officedocument.presentationml.slide+xml"/>
  <Override PartName="/ppt/slides/slide31.xml" ContentType="application/vnd.openxmlformats-officedocument.presentationml.slide+xml"/>
  <Override PartName="/ppt/slides/slide67.xml" ContentType="application/vnd.openxmlformats-officedocument.presentationml.slide+xml"/>
  <Override PartName="/ppt/slides/slide30.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5.xml" ContentType="application/vnd.openxmlformats-officedocument.presentationml.slide+xml"/>
  <Override PartName="/ppt/slides/slide62.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4.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49.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67.xml.rels" ContentType="application/vnd.openxmlformats-package.relationships+xml"/>
  <Override PartName="/ppt/slides/_rels/slide71.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9.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36.xml.rels" ContentType="application/vnd.openxmlformats-package.relationships+xml"/>
  <Override PartName="/ppt/slides/_rels/slide65.xml.rels" ContentType="application/vnd.openxmlformats-package.relationships+xml"/>
  <Override PartName="/ppt/slides/_rels/slide58.xml.rels" ContentType="application/vnd.openxmlformats-package.relationships+xml"/>
  <Override PartName="/ppt/slides/_rels/slide13.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53.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0.xml.rels" ContentType="application/vnd.openxmlformats-package.relationships+xml"/>
  <Override PartName="/ppt/slides/_rels/slide39.xml.rels" ContentType="application/vnd.openxmlformats-package.relationships+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66.xml.rels" ContentType="application/vnd.openxmlformats-package.relationships+xml"/>
  <Override PartName="/ppt/slides/_rels/slide22.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s-AR" sz="1400" spc="-1" strike="noStrike">
                <a:solidFill>
                  <a:srgbClr val="000000"/>
                </a:solidFill>
                <a:latin typeface="Arial"/>
              </a:rPr>
              <a:t>Puls</a:t>
            </a:r>
            <a:r>
              <a:rPr b="0" lang="es-AR" sz="1400" spc="-1" strike="noStrike">
                <a:solidFill>
                  <a:srgbClr val="000000"/>
                </a:solidFill>
                <a:latin typeface="Arial"/>
              </a:rPr>
              <a:t>e </a:t>
            </a:r>
            <a:r>
              <a:rPr b="0" lang="es-AR" sz="1400" spc="-1" strike="noStrike">
                <a:solidFill>
                  <a:srgbClr val="000000"/>
                </a:solidFill>
                <a:latin typeface="Arial"/>
              </a:rPr>
              <a:t>para </a:t>
            </a:r>
            <a:r>
              <a:rPr b="0" lang="es-AR" sz="1400" spc="-1" strike="noStrike">
                <a:solidFill>
                  <a:srgbClr val="000000"/>
                </a:solidFill>
                <a:latin typeface="Arial"/>
              </a:rPr>
              <a:t>des</a:t>
            </a:r>
            <a:r>
              <a:rPr b="0" lang="es-AR" sz="1400" spc="-1" strike="noStrike">
                <a:solidFill>
                  <a:srgbClr val="000000"/>
                </a:solidFill>
                <a:latin typeface="Arial"/>
              </a:rPr>
              <a:t>plaz</a:t>
            </a:r>
            <a:r>
              <a:rPr b="0" lang="es-AR" sz="1400" spc="-1" strike="noStrike">
                <a:solidFill>
                  <a:srgbClr val="000000"/>
                </a:solidFill>
                <a:latin typeface="Arial"/>
              </a:rPr>
              <a:t>ar la </a:t>
            </a:r>
            <a:r>
              <a:rPr b="0" lang="es-AR" sz="1400" spc="-1" strike="noStrike">
                <a:solidFill>
                  <a:srgbClr val="000000"/>
                </a:solidFill>
                <a:latin typeface="Arial"/>
              </a:rPr>
              <a:t>diap</a:t>
            </a:r>
            <a:r>
              <a:rPr b="0" lang="es-AR" sz="1400" spc="-1" strike="noStrike">
                <a:solidFill>
                  <a:srgbClr val="000000"/>
                </a:solidFill>
                <a:latin typeface="Arial"/>
              </a:rPr>
              <a:t>ositi</a:t>
            </a:r>
            <a:r>
              <a:rPr b="0" lang="es-AR" sz="1400" spc="-1" strike="noStrike">
                <a:solidFill>
                  <a:srgbClr val="000000"/>
                </a:solidFill>
                <a:latin typeface="Arial"/>
              </a:rPr>
              <a:t>va</a:t>
            </a:r>
            <a:endParaRPr b="0" lang="es-AR" sz="1400" spc="-1" strike="noStrike">
              <a:solidFill>
                <a:srgbClr val="000000"/>
              </a:solidFill>
              <a:latin typeface="Arial"/>
            </a:endParaRPr>
          </a:p>
        </p:txBody>
      </p:sp>
      <p:sp>
        <p:nvSpPr>
          <p:cNvPr id="45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s-AR" sz="2000" spc="-1" strike="noStrike">
                <a:solidFill>
                  <a:srgbClr val="000000"/>
                </a:solidFill>
                <a:latin typeface="Arial"/>
              </a:rPr>
              <a:t>Pulse </a:t>
            </a:r>
            <a:r>
              <a:rPr b="0" lang="es-AR" sz="2000" spc="-1" strike="noStrike">
                <a:solidFill>
                  <a:srgbClr val="000000"/>
                </a:solidFill>
                <a:latin typeface="Arial"/>
              </a:rPr>
              <a:t>para </a:t>
            </a:r>
            <a:r>
              <a:rPr b="0" lang="es-AR" sz="2000" spc="-1" strike="noStrike">
                <a:solidFill>
                  <a:srgbClr val="000000"/>
                </a:solidFill>
                <a:latin typeface="Arial"/>
              </a:rPr>
              <a:t>editar </a:t>
            </a:r>
            <a:r>
              <a:rPr b="0" lang="es-AR" sz="2000" spc="-1" strike="noStrike">
                <a:solidFill>
                  <a:srgbClr val="000000"/>
                </a:solidFill>
                <a:latin typeface="Arial"/>
              </a:rPr>
              <a:t>el </a:t>
            </a:r>
            <a:r>
              <a:rPr b="0" lang="es-AR" sz="2000" spc="-1" strike="noStrike">
                <a:solidFill>
                  <a:srgbClr val="000000"/>
                </a:solidFill>
                <a:latin typeface="Arial"/>
              </a:rPr>
              <a:t>format</a:t>
            </a:r>
            <a:r>
              <a:rPr b="0" lang="es-AR" sz="2000" spc="-1" strike="noStrike">
                <a:solidFill>
                  <a:srgbClr val="000000"/>
                </a:solidFill>
                <a:latin typeface="Arial"/>
              </a:rPr>
              <a:t>o de </a:t>
            </a:r>
            <a:r>
              <a:rPr b="0" lang="es-AR" sz="2000" spc="-1" strike="noStrike">
                <a:solidFill>
                  <a:srgbClr val="000000"/>
                </a:solidFill>
                <a:latin typeface="Arial"/>
              </a:rPr>
              <a:t>las </a:t>
            </a:r>
            <a:r>
              <a:rPr b="0" lang="es-AR" sz="2000" spc="-1" strike="noStrike">
                <a:solidFill>
                  <a:srgbClr val="000000"/>
                </a:solidFill>
                <a:latin typeface="Arial"/>
              </a:rPr>
              <a:t>notas</a:t>
            </a:r>
            <a:endParaRPr b="0" lang="es-AR" sz="2000" spc="-1" strike="noStrike">
              <a:solidFill>
                <a:srgbClr val="000000"/>
              </a:solidFill>
              <a:latin typeface="Arial"/>
            </a:endParaRPr>
          </a:p>
        </p:txBody>
      </p:sp>
      <p:sp>
        <p:nvSpPr>
          <p:cNvPr id="45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s-AR" sz="1400" spc="-1" strike="noStrike">
                <a:solidFill>
                  <a:srgbClr val="000000"/>
                </a:solidFill>
                <a:latin typeface="Times New Roman"/>
              </a:rPr>
              <a:t>&lt;cabecera&gt;</a:t>
            </a:r>
            <a:endParaRPr b="0" lang="es-AR" sz="1400" spc="-1" strike="noStrike">
              <a:solidFill>
                <a:srgbClr val="000000"/>
              </a:solidFill>
              <a:latin typeface="Times New Roman"/>
            </a:endParaRPr>
          </a:p>
        </p:txBody>
      </p:sp>
      <p:sp>
        <p:nvSpPr>
          <p:cNvPr id="46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s-AR" sz="1400" spc="-1" strike="noStrike">
                <a:solidFill>
                  <a:srgbClr val="000000"/>
                </a:solidFill>
                <a:latin typeface="Times New Roman"/>
              </a:defRPr>
            </a:lvl1pPr>
          </a:lstStyle>
          <a:p>
            <a:pPr indent="0" algn="r">
              <a:buNone/>
            </a:pPr>
            <a:r>
              <a:rPr b="0" lang="es-AR" sz="1400" spc="-1" strike="noStrike">
                <a:solidFill>
                  <a:srgbClr val="000000"/>
                </a:solidFill>
                <a:latin typeface="Times New Roman"/>
              </a:rPr>
              <a:t>&lt;fecha/hora&gt;</a:t>
            </a:r>
            <a:endParaRPr b="0" lang="es-AR" sz="1400" spc="-1" strike="noStrike">
              <a:solidFill>
                <a:srgbClr val="000000"/>
              </a:solidFill>
              <a:latin typeface="Times New Roman"/>
            </a:endParaRPr>
          </a:p>
        </p:txBody>
      </p:sp>
      <p:sp>
        <p:nvSpPr>
          <p:cNvPr id="46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s-AR" sz="1400" spc="-1" strike="noStrike">
                <a:solidFill>
                  <a:srgbClr val="000000"/>
                </a:solidFill>
                <a:latin typeface="Times New Roman"/>
              </a:defRPr>
            </a:lvl1pPr>
          </a:lstStyle>
          <a:p>
            <a:pPr indent="0">
              <a:buNone/>
            </a:pPr>
            <a:r>
              <a:rPr b="0" lang="es-AR" sz="1400" spc="-1" strike="noStrike">
                <a:solidFill>
                  <a:srgbClr val="000000"/>
                </a:solidFill>
                <a:latin typeface="Times New Roman"/>
              </a:rPr>
              <a:t>&lt;pie de página&gt;</a:t>
            </a:r>
            <a:endParaRPr b="0" lang="es-AR" sz="1400" spc="-1" strike="noStrike">
              <a:solidFill>
                <a:srgbClr val="000000"/>
              </a:solidFill>
              <a:latin typeface="Times New Roman"/>
            </a:endParaRPr>
          </a:p>
        </p:txBody>
      </p:sp>
      <p:sp>
        <p:nvSpPr>
          <p:cNvPr id="46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s-AR" sz="1400" spc="-1" strike="noStrike">
                <a:solidFill>
                  <a:srgbClr val="000000"/>
                </a:solidFill>
                <a:latin typeface="Times New Roman"/>
              </a:defRPr>
            </a:lvl1pPr>
          </a:lstStyle>
          <a:p>
            <a:pPr indent="0" algn="r">
              <a:buNone/>
            </a:pPr>
            <a:fld id="{2762DC0B-824C-4706-A591-96639C6E860E}" type="slidenum">
              <a:rPr b="0" lang="es-AR" sz="1400" spc="-1" strike="noStrike">
                <a:solidFill>
                  <a:srgbClr val="000000"/>
                </a:solidFill>
                <a:latin typeface="Times New Roman"/>
              </a:rPr>
              <a:t>&lt;número&gt;</a:t>
            </a:fld>
            <a:endParaRPr b="0" lang="es-A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PlaceHolder 1"/>
          <p:cNvSpPr>
            <a:spLocks noGrp="1"/>
          </p:cNvSpPr>
          <p:nvPr>
            <p:ph type="sldImg"/>
          </p:nvPr>
        </p:nvSpPr>
        <p:spPr>
          <a:xfrm>
            <a:off x="685800" y="1143000"/>
            <a:ext cx="5486040" cy="3085920"/>
          </a:xfrm>
          <a:prstGeom prst="rect">
            <a:avLst/>
          </a:prstGeom>
          <a:ln w="0">
            <a:noFill/>
          </a:ln>
        </p:spPr>
      </p:sp>
      <p:sp>
        <p:nvSpPr>
          <p:cNvPr id="121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s-AR" sz="1200" spc="-1" strike="noStrike">
              <a:solidFill>
                <a:schemeClr val="dk1"/>
              </a:solidFill>
              <a:latin typeface="Calibri"/>
              <a:ea typeface="Calibri"/>
            </a:endParaRPr>
          </a:p>
        </p:txBody>
      </p:sp>
      <p:sp>
        <p:nvSpPr>
          <p:cNvPr id="1217" name="PlaceHolder 3"/>
          <p:cNvSpPr>
            <a:spLocks noGrp="1"/>
          </p:cNvSpPr>
          <p:nvPr>
            <p:ph type="sldNum" idx="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solidFill>
                  <a:srgbClr val="000000"/>
                </a:solidFill>
                <a:latin typeface="Times New Roman"/>
              </a:defRPr>
            </a:lvl1pPr>
          </a:lstStyle>
          <a:p>
            <a:pPr indent="0" algn="r">
              <a:lnSpc>
                <a:spcPct val="100000"/>
              </a:lnSpc>
              <a:buNone/>
              <a:tabLst>
                <a:tab algn="l" pos="0"/>
              </a:tabLst>
            </a:pPr>
            <a:fld id="{CB3F006F-6744-42D4-80A2-ABBCCFC192B8}" type="slidenum">
              <a:rPr b="0" lang="es-ES" sz="1400" spc="-1" strike="noStrike">
                <a:solidFill>
                  <a:srgbClr val="000000"/>
                </a:solidFill>
                <a:latin typeface="Times New Roman"/>
              </a:rPr>
              <a:t>&lt;número&gt;</a:t>
            </a:fld>
            <a:endParaRPr b="0" lang="es-AR" sz="14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2" name="PlaceHolder 1"/>
          <p:cNvSpPr>
            <a:spLocks noGrp="1"/>
          </p:cNvSpPr>
          <p:nvPr>
            <p:ph type="sldImg"/>
          </p:nvPr>
        </p:nvSpPr>
        <p:spPr>
          <a:xfrm>
            <a:off x="685800" y="1143000"/>
            <a:ext cx="5486040" cy="3085920"/>
          </a:xfrm>
          <a:prstGeom prst="rect">
            <a:avLst/>
          </a:prstGeom>
          <a:ln w="0">
            <a:noFill/>
          </a:ln>
        </p:spPr>
      </p:sp>
      <p:sp>
        <p:nvSpPr>
          <p:cNvPr id="121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s-AR" sz="1200" spc="-1" strike="noStrike">
              <a:solidFill>
                <a:schemeClr val="dk1"/>
              </a:solidFill>
              <a:latin typeface="Calibri"/>
              <a:ea typeface="Calibri"/>
            </a:endParaRPr>
          </a:p>
        </p:txBody>
      </p:sp>
      <p:sp>
        <p:nvSpPr>
          <p:cNvPr id="1214" name="PlaceHolder 3"/>
          <p:cNvSpPr>
            <a:spLocks noGrp="1"/>
          </p:cNvSpPr>
          <p:nvPr>
            <p:ph type="sldNum" idx="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solidFill>
                  <a:srgbClr val="000000"/>
                </a:solidFill>
                <a:latin typeface="Times New Roman"/>
              </a:defRPr>
            </a:lvl1pPr>
          </a:lstStyle>
          <a:p>
            <a:pPr indent="0" algn="r">
              <a:lnSpc>
                <a:spcPct val="100000"/>
              </a:lnSpc>
              <a:buNone/>
              <a:tabLst>
                <a:tab algn="l" pos="0"/>
              </a:tabLst>
            </a:pPr>
            <a:fld id="{02B592E8-023F-49E1-A177-27BF0B462F94}" type="slidenum">
              <a:rPr b="0" lang="es-ES" sz="1400" spc="-1" strike="noStrike">
                <a:solidFill>
                  <a:srgbClr val="000000"/>
                </a:solidFill>
                <a:latin typeface="Times New Roman"/>
              </a:rPr>
              <a:t>&lt;número&gt;</a:t>
            </a:fld>
            <a:endParaRPr b="0" lang="es-AR" sz="1400" spc="-1" strike="noStrike">
              <a:solidFill>
                <a:srgbClr val="000000"/>
              </a:solidFill>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8" name="PlaceHolder 1"/>
          <p:cNvSpPr>
            <a:spLocks noGrp="1"/>
          </p:cNvSpPr>
          <p:nvPr>
            <p:ph type="sldImg"/>
          </p:nvPr>
        </p:nvSpPr>
        <p:spPr>
          <a:xfrm>
            <a:off x="685800" y="1143000"/>
            <a:ext cx="5486040" cy="3085920"/>
          </a:xfrm>
          <a:prstGeom prst="rect">
            <a:avLst/>
          </a:prstGeom>
          <a:ln w="0">
            <a:noFill/>
          </a:ln>
        </p:spPr>
      </p:sp>
      <p:sp>
        <p:nvSpPr>
          <p:cNvPr id="121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es-AR" sz="1200" spc="-1" strike="noStrike">
              <a:solidFill>
                <a:schemeClr val="dk1"/>
              </a:solidFill>
              <a:latin typeface="Calibri"/>
              <a:ea typeface="Calibri"/>
            </a:endParaRPr>
          </a:p>
        </p:txBody>
      </p:sp>
      <p:sp>
        <p:nvSpPr>
          <p:cNvPr id="1220" name="PlaceHolder 3"/>
          <p:cNvSpPr>
            <a:spLocks noGrp="1"/>
          </p:cNvSpPr>
          <p:nvPr>
            <p:ph type="sldNum" idx="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es-ES" sz="1400" spc="-1" strike="noStrike">
                <a:solidFill>
                  <a:srgbClr val="000000"/>
                </a:solidFill>
                <a:latin typeface="Times New Roman"/>
              </a:defRPr>
            </a:lvl1pPr>
          </a:lstStyle>
          <a:p>
            <a:pPr indent="0" algn="r">
              <a:lnSpc>
                <a:spcPct val="100000"/>
              </a:lnSpc>
              <a:buNone/>
              <a:tabLst>
                <a:tab algn="l" pos="0"/>
              </a:tabLst>
            </a:pPr>
            <a:fld id="{1367641F-33A5-4C5D-9019-EC7BBE59DE39}" type="slidenum">
              <a:rPr b="0" lang="es-ES" sz="1400" spc="-1" strike="noStrike">
                <a:solidFill>
                  <a:srgbClr val="000000"/>
                </a:solidFill>
                <a:latin typeface="Times New Roman"/>
              </a:rPr>
              <a:t>&lt;número&gt;</a:t>
            </a:fld>
            <a:endParaRPr b="0" lang="es-AR" sz="14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4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ffffff"/>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4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ffffff"/>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6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6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6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6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7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7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8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2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2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2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ffffff"/>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3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3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4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4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4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4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5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5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5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5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5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5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7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ffffff"/>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8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ffffff"/>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8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9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9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9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0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0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0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0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0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1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1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1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1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1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1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2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3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3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3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3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3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4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5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5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5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5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7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7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7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7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ffffff"/>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8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9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9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ffffff"/>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9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9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ffffff"/>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0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0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0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1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1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1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1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2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ffffff"/>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ffffff"/>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s-AR"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2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2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
        <p:nvSpPr>
          <p:cNvPr id="3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s-AR"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s-AR" sz="1400" spc="-1" strike="noStrike">
              <a:solidFill>
                <a:srgbClr val="000000"/>
              </a:solidFill>
              <a:latin typeface="Arial"/>
            </a:endParaRPr>
          </a:p>
        </p:txBody>
      </p:sp>
      <p:sp>
        <p:nvSpPr>
          <p:cNvPr id="3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s-A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9.jpe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9.jpe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gif"/><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jpe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el formato del </a:t>
            </a:r>
            <a:r>
              <a:rPr b="0" lang="es-AR" sz="1400" spc="-1" strike="noStrike">
                <a:solidFill>
                  <a:srgbClr val="000000"/>
                </a:solidFill>
                <a:latin typeface="Arial"/>
              </a:rPr>
              <a:t>texto de título</a:t>
            </a:r>
            <a:endParaRPr b="0" lang="es-AR" sz="14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a:t>
            </a:r>
            <a:r>
              <a:rPr b="0" lang="es-AR" sz="1400" spc="-1" strike="noStrike">
                <a:solidFill>
                  <a:srgbClr val="000000"/>
                </a:solidFill>
                <a:latin typeface="Arial"/>
              </a:rPr>
              <a:t>editar el </a:t>
            </a:r>
            <a:r>
              <a:rPr b="0" lang="es-AR" sz="1400" spc="-1" strike="noStrike">
                <a:solidFill>
                  <a:srgbClr val="000000"/>
                </a:solidFill>
                <a:latin typeface="Arial"/>
              </a:rPr>
              <a:t>formato del </a:t>
            </a:r>
            <a:r>
              <a:rPr b="0" lang="es-AR" sz="1400" spc="-1" strike="noStrike">
                <a:solidFill>
                  <a:srgbClr val="000000"/>
                </a:solidFill>
                <a:latin typeface="Arial"/>
              </a:rPr>
              <a:t>texto de título</a:t>
            </a:r>
            <a:endParaRPr b="0" lang="es-AR" sz="1400" spc="-1" strike="noStrike">
              <a:solidFill>
                <a:srgbClr val="000000"/>
              </a:solidFill>
              <a:latin typeface="Arial"/>
            </a:endParaRPr>
          </a:p>
        </p:txBody>
      </p:sp>
      <p:sp>
        <p:nvSpPr>
          <p:cNvPr id="34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a:t>
            </a:r>
            <a:r>
              <a:rPr b="0" lang="es-AR" sz="1400" spc="-1" strike="noStrike">
                <a:solidFill>
                  <a:srgbClr val="000000"/>
                </a:solidFill>
                <a:latin typeface="Arial"/>
              </a:rPr>
              <a:t>editar el </a:t>
            </a:r>
            <a:r>
              <a:rPr b="0" lang="es-AR" sz="1400" spc="-1" strike="noStrike">
                <a:solidFill>
                  <a:srgbClr val="000000"/>
                </a:solidFill>
                <a:latin typeface="Arial"/>
              </a:rPr>
              <a:t>formato del </a:t>
            </a:r>
            <a:r>
              <a:rPr b="0" lang="es-AR" sz="1400" spc="-1" strike="noStrike">
                <a:solidFill>
                  <a:srgbClr val="000000"/>
                </a:solidFill>
                <a:latin typeface="Arial"/>
              </a:rPr>
              <a:t>texto de título</a:t>
            </a:r>
            <a:endParaRPr b="0" lang="es-AR" sz="1400" spc="-1" strike="noStrike">
              <a:solidFill>
                <a:srgbClr val="000000"/>
              </a:solidFill>
              <a:latin typeface="Arial"/>
            </a:endParaRPr>
          </a:p>
        </p:txBody>
      </p:sp>
      <p:sp>
        <p:nvSpPr>
          <p:cNvPr id="38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a:t>
            </a:r>
            <a:r>
              <a:rPr b="0" lang="es-AR" sz="1400" spc="-1" strike="noStrike">
                <a:solidFill>
                  <a:srgbClr val="000000"/>
                </a:solidFill>
                <a:latin typeface="Arial"/>
              </a:rPr>
              <a:t>editar el </a:t>
            </a:r>
            <a:r>
              <a:rPr b="0" lang="es-AR" sz="1400" spc="-1" strike="noStrike">
                <a:solidFill>
                  <a:srgbClr val="000000"/>
                </a:solidFill>
                <a:latin typeface="Arial"/>
              </a:rPr>
              <a:t>formato del </a:t>
            </a:r>
            <a:r>
              <a:rPr b="0" lang="es-AR" sz="1400" spc="-1" strike="noStrike">
                <a:solidFill>
                  <a:srgbClr val="000000"/>
                </a:solidFill>
                <a:latin typeface="Arial"/>
              </a:rPr>
              <a:t>texto de </a:t>
            </a:r>
            <a:r>
              <a:rPr b="0" lang="es-AR" sz="1400" spc="-1" strike="noStrike">
                <a:solidFill>
                  <a:srgbClr val="000000"/>
                </a:solidFill>
                <a:latin typeface="Arial"/>
              </a:rPr>
              <a:t>título</a:t>
            </a:r>
            <a:endParaRPr b="0" lang="es-AR" sz="1400" spc="-1" strike="noStrike">
              <a:solidFill>
                <a:srgbClr val="000000"/>
              </a:solidFill>
              <a:latin typeface="Arial"/>
            </a:endParaRPr>
          </a:p>
        </p:txBody>
      </p:sp>
      <p:sp>
        <p:nvSpPr>
          <p:cNvPr id="42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a:t>
            </a:r>
            <a:r>
              <a:rPr b="0" lang="es-AR" sz="1400" spc="-1" strike="noStrike">
                <a:solidFill>
                  <a:srgbClr val="000000"/>
                </a:solidFill>
                <a:latin typeface="Arial"/>
              </a:rPr>
              <a:t>el formato del </a:t>
            </a:r>
            <a:r>
              <a:rPr b="0" lang="es-AR" sz="1400" spc="-1" strike="noStrike">
                <a:solidFill>
                  <a:srgbClr val="000000"/>
                </a:solidFill>
                <a:latin typeface="Arial"/>
              </a:rPr>
              <a:t>texto de título</a:t>
            </a:r>
            <a:endParaRPr b="0" lang="es-AR" sz="14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a:t>
            </a:r>
            <a:r>
              <a:rPr b="0" lang="es-AR" sz="1400" spc="-1" strike="noStrike">
                <a:solidFill>
                  <a:srgbClr val="000000"/>
                </a:solidFill>
                <a:latin typeface="Arial"/>
              </a:rPr>
              <a:t>editar el </a:t>
            </a:r>
            <a:r>
              <a:rPr b="0" lang="es-AR" sz="1400" spc="-1" strike="noStrike">
                <a:solidFill>
                  <a:srgbClr val="000000"/>
                </a:solidFill>
                <a:latin typeface="Arial"/>
              </a:rPr>
              <a:t>formato del </a:t>
            </a:r>
            <a:r>
              <a:rPr b="0" lang="es-AR" sz="1400" spc="-1" strike="noStrike">
                <a:solidFill>
                  <a:srgbClr val="000000"/>
                </a:solidFill>
                <a:latin typeface="Arial"/>
              </a:rPr>
              <a:t>texto de título</a:t>
            </a:r>
            <a:endParaRPr b="0" lang="es-AR" sz="1400" spc="-1" strike="noStrike">
              <a:solidFill>
                <a:srgbClr val="000000"/>
              </a:solidFill>
              <a:latin typeface="Arial"/>
            </a:endParaRPr>
          </a:p>
        </p:txBody>
      </p:sp>
      <p:sp>
        <p:nvSpPr>
          <p:cNvPr id="7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a:t>
            </a:r>
            <a:r>
              <a:rPr b="0" lang="es-AR" sz="1400" spc="-1" strike="noStrike">
                <a:solidFill>
                  <a:srgbClr val="000000"/>
                </a:solidFill>
                <a:latin typeface="Arial"/>
              </a:rPr>
              <a:t>editar el </a:t>
            </a:r>
            <a:r>
              <a:rPr b="0" lang="es-AR" sz="1400" spc="-1" strike="noStrike">
                <a:solidFill>
                  <a:srgbClr val="000000"/>
                </a:solidFill>
                <a:latin typeface="Arial"/>
              </a:rPr>
              <a:t>formato del </a:t>
            </a:r>
            <a:r>
              <a:rPr b="0" lang="es-AR" sz="1400" spc="-1" strike="noStrike">
                <a:solidFill>
                  <a:srgbClr val="000000"/>
                </a:solidFill>
                <a:latin typeface="Arial"/>
              </a:rPr>
              <a:t>texto de </a:t>
            </a:r>
            <a:r>
              <a:rPr b="0" lang="es-AR" sz="1400" spc="-1" strike="noStrike">
                <a:solidFill>
                  <a:srgbClr val="000000"/>
                </a:solidFill>
                <a:latin typeface="Arial"/>
              </a:rPr>
              <a:t>título</a:t>
            </a:r>
            <a:endParaRPr b="0" lang="es-AR" sz="1400" spc="-1" strike="noStrike">
              <a:solidFill>
                <a:srgbClr val="000000"/>
              </a:solidFill>
              <a:latin typeface="Arial"/>
            </a:endParaRPr>
          </a:p>
        </p:txBody>
      </p:sp>
      <p:sp>
        <p:nvSpPr>
          <p:cNvPr id="11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52" name="Google Shape;115;p22"/>
          <p:cNvSpPr/>
          <p:nvPr/>
        </p:nvSpPr>
        <p:spPr>
          <a:xfrm>
            <a:off x="0" y="0"/>
            <a:ext cx="12191760" cy="6857640"/>
          </a:xfrm>
          <a:prstGeom prst="rect">
            <a:avLst/>
          </a:prstGeom>
          <a:solidFill>
            <a:schemeClr val="lt1">
              <a:alpha val="18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el </a:t>
            </a:r>
            <a:r>
              <a:rPr b="0" lang="es-AR" sz="1400" spc="-1" strike="noStrike">
                <a:solidFill>
                  <a:srgbClr val="000000"/>
                </a:solidFill>
                <a:latin typeface="Arial"/>
              </a:rPr>
              <a:t>formato del texto </a:t>
            </a:r>
            <a:r>
              <a:rPr b="0" lang="es-AR" sz="1400" spc="-1" strike="noStrike">
                <a:solidFill>
                  <a:srgbClr val="000000"/>
                </a:solidFill>
                <a:latin typeface="Arial"/>
              </a:rPr>
              <a:t>de título</a:t>
            </a:r>
            <a:endParaRPr b="0" lang="es-AR" sz="1400" spc="-1" strike="noStrike">
              <a:solidFill>
                <a:srgbClr val="000000"/>
              </a:solidFill>
              <a:latin typeface="Arial"/>
            </a:endParaRPr>
          </a:p>
        </p:txBody>
      </p:sp>
      <p:sp>
        <p:nvSpPr>
          <p:cNvPr id="15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el formato del texto de título</a:t>
            </a:r>
            <a:endParaRPr b="0" lang="es-AR" sz="1400" spc="-1" strike="noStrike">
              <a:solidFill>
                <a:srgbClr val="000000"/>
              </a:solidFill>
              <a:latin typeface="Arial"/>
            </a:endParaRPr>
          </a:p>
        </p:txBody>
      </p:sp>
      <p:sp>
        <p:nvSpPr>
          <p:cNvPr id="19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el formato </a:t>
            </a:r>
            <a:r>
              <a:rPr b="0" lang="es-AR" sz="1400" spc="-1" strike="noStrike">
                <a:solidFill>
                  <a:srgbClr val="000000"/>
                </a:solidFill>
                <a:latin typeface="Arial"/>
              </a:rPr>
              <a:t>del texto de título</a:t>
            </a:r>
            <a:endParaRPr b="0" lang="es-AR" sz="1400" spc="-1" strike="noStrike">
              <a:solidFill>
                <a:srgbClr val="000000"/>
              </a:solidFill>
              <a:latin typeface="Arial"/>
            </a:endParaRPr>
          </a:p>
        </p:txBody>
      </p:sp>
      <p:sp>
        <p:nvSpPr>
          <p:cNvPr id="23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el </a:t>
            </a:r>
            <a:r>
              <a:rPr b="0" lang="es-AR" sz="1400" spc="-1" strike="noStrike">
                <a:solidFill>
                  <a:srgbClr val="000000"/>
                </a:solidFill>
                <a:latin typeface="Arial"/>
              </a:rPr>
              <a:t>formato del texto </a:t>
            </a:r>
            <a:r>
              <a:rPr b="0" lang="es-AR" sz="1400" spc="-1" strike="noStrike">
                <a:solidFill>
                  <a:srgbClr val="000000"/>
                </a:solidFill>
                <a:latin typeface="Arial"/>
              </a:rPr>
              <a:t>de título</a:t>
            </a:r>
            <a:endParaRPr b="0" lang="es-AR" sz="1400" spc="-1" strike="noStrike">
              <a:solidFill>
                <a:srgbClr val="000000"/>
              </a:solidFill>
              <a:latin typeface="Arial"/>
            </a:endParaRPr>
          </a:p>
        </p:txBody>
      </p:sp>
      <p:sp>
        <p:nvSpPr>
          <p:cNvPr id="26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s-AR" sz="1400" spc="-1" strike="noStrike">
                <a:solidFill>
                  <a:srgbClr val="000000"/>
                </a:solidFill>
                <a:latin typeface="Arial"/>
              </a:rPr>
              <a:t>Pulse para editar el </a:t>
            </a:r>
            <a:r>
              <a:rPr b="0" lang="es-AR" sz="1400" spc="-1" strike="noStrike">
                <a:solidFill>
                  <a:srgbClr val="000000"/>
                </a:solidFill>
                <a:latin typeface="Arial"/>
              </a:rPr>
              <a:t>formato del texto de </a:t>
            </a:r>
            <a:r>
              <a:rPr b="0" lang="es-AR" sz="1400" spc="-1" strike="noStrike">
                <a:solidFill>
                  <a:srgbClr val="000000"/>
                </a:solidFill>
                <a:latin typeface="Arial"/>
              </a:rPr>
              <a:t>título</a:t>
            </a:r>
            <a:endParaRPr b="0" lang="es-AR" sz="1400" spc="-1" strike="noStrike">
              <a:solidFill>
                <a:srgbClr val="000000"/>
              </a:solidFill>
              <a:latin typeface="Arial"/>
            </a:endParaRPr>
          </a:p>
        </p:txBody>
      </p:sp>
      <p:sp>
        <p:nvSpPr>
          <p:cNvPr id="30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AR" sz="1400" spc="-1" strike="noStrike">
                <a:solidFill>
                  <a:srgbClr val="000000"/>
                </a:solidFill>
                <a:latin typeface="Arial"/>
              </a:rPr>
              <a:t>Pulse para editar el formato de texto del esquema</a:t>
            </a:r>
            <a:endParaRPr b="0" lang="es-A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AR" sz="1400" spc="-1" strike="noStrike">
                <a:solidFill>
                  <a:srgbClr val="000000"/>
                </a:solidFill>
                <a:latin typeface="Arial"/>
              </a:rPr>
              <a:t>Segundo nivel del esquema</a:t>
            </a:r>
            <a:endParaRPr b="0" lang="es-A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AR" sz="1400" spc="-1" strike="noStrike">
                <a:solidFill>
                  <a:srgbClr val="000000"/>
                </a:solidFill>
                <a:latin typeface="Arial"/>
              </a:rPr>
              <a:t>Tercer nivel del esquema</a:t>
            </a:r>
            <a:endParaRPr b="0" lang="es-A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AR" sz="1400" spc="-1" strike="noStrike">
                <a:solidFill>
                  <a:srgbClr val="000000"/>
                </a:solidFill>
                <a:latin typeface="Arial"/>
              </a:rPr>
              <a:t>Cuarto nivel del esquema</a:t>
            </a:r>
            <a:endParaRPr b="0" lang="es-A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AR" sz="2000" spc="-1" strike="noStrike">
                <a:solidFill>
                  <a:srgbClr val="000000"/>
                </a:solidFill>
                <a:latin typeface="Arial"/>
              </a:rPr>
              <a:t>Quinto nivel del esquema</a:t>
            </a:r>
            <a:endParaRPr b="0" lang="es-A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AR" sz="2000" spc="-1" strike="noStrike">
                <a:solidFill>
                  <a:srgbClr val="000000"/>
                </a:solidFill>
                <a:latin typeface="Arial"/>
              </a:rPr>
              <a:t>Sexto nivel del esquema</a:t>
            </a:r>
            <a:endParaRPr b="0" lang="es-A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AR" sz="2000" spc="-1" strike="noStrike">
                <a:solidFill>
                  <a:srgbClr val="000000"/>
                </a:solidFill>
                <a:latin typeface="Arial"/>
              </a:rPr>
              <a:t>Séptimo nivel del esquema</a:t>
            </a:r>
            <a:endParaRPr b="0" lang="es-A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97.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8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jpe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jpeg"/><Relationship Id="rId4"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4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8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6.png"/><Relationship Id="rId3"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image" Target="../media/image42.png"/><Relationship Id="rId3" Type="http://schemas.openxmlformats.org/officeDocument/2006/relationships/image" Target="../media/image45.jpeg"/><Relationship Id="rId4"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image" Target="../media/image4.gif"/><Relationship Id="rId2" Type="http://schemas.openxmlformats.org/officeDocument/2006/relationships/image" Target="../media/image42.png"/><Relationship Id="rId3" Type="http://schemas.openxmlformats.org/officeDocument/2006/relationships/image" Target="../media/image46.jpeg"/><Relationship Id="rId4" Type="http://schemas.openxmlformats.org/officeDocument/2006/relationships/slideLayout" Target="../slideLayouts/slideLayout37.xml"/>
</Relationships>
</file>

<file path=ppt/slides/_rels/slide5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7.png"/><Relationship Id="rId3"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3.jpeg"/><Relationship Id="rId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73.xml"/>
</Relationships>
</file>

<file path=ppt/slides/_rels/slide6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8.jpeg"/><Relationship Id="rId3" Type="http://schemas.openxmlformats.org/officeDocument/2006/relationships/slideLayout" Target="../slideLayouts/slideLayout73.xml"/>
</Relationships>
</file>

<file path=ppt/slides/_rels/slide6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51.png"/><Relationship Id="rId3"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52.jpeg"/><Relationship Id="rId3" Type="http://schemas.openxmlformats.org/officeDocument/2006/relationships/image" Target="../media/image53.png"/><Relationship Id="rId4" Type="http://schemas.openxmlformats.org/officeDocument/2006/relationships/image" Target="../media/image54.jpeg"/><Relationship Id="rId5"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61.png"/><Relationship Id="rId3" Type="http://schemas.openxmlformats.org/officeDocument/2006/relationships/slideLayout" Target="../slideLayouts/slideLayout73.xml"/>
</Relationships>
</file>

<file path=ppt/slides/_rels/slide6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73.xml"/>
</Relationships>
</file>

<file path=ppt/slides/_rels/slide6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62.png"/><Relationship Id="rId3"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3.jpeg"/><Relationship Id="rId3" Type="http://schemas.openxmlformats.org/officeDocument/2006/relationships/image" Target="../media/image18.png"/><Relationship Id="rId4"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63.jpeg"/><Relationship Id="rId3"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64.jpeg"/><Relationship Id="rId3" Type="http://schemas.openxmlformats.org/officeDocument/2006/relationships/slideLayout" Target="../slideLayouts/slideLayout133.xml"/>
</Relationships>
</file>

<file path=ppt/slides/_rels/slide7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65.png"/><Relationship Id="rId3" Type="http://schemas.openxmlformats.org/officeDocument/2006/relationships/slideLayout" Target="../slideLayouts/slideLayout13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3" name="Google Shape;352;p33" descr="Un atardecer en una ciudad&#10;&#10;Descripción generada automáticamente"/>
          <p:cNvPicPr/>
          <p:nvPr/>
        </p:nvPicPr>
        <p:blipFill>
          <a:blip r:embed="rId1"/>
          <a:stretch/>
        </p:blipFill>
        <p:spPr>
          <a:xfrm>
            <a:off x="0" y="46800"/>
            <a:ext cx="12191760" cy="6931440"/>
          </a:xfrm>
          <a:prstGeom prst="rect">
            <a:avLst/>
          </a:prstGeom>
          <a:ln w="0">
            <a:noFill/>
          </a:ln>
        </p:spPr>
      </p:pic>
      <p:sp>
        <p:nvSpPr>
          <p:cNvPr id="464" name="Google Shape;353;p33"/>
          <p:cNvSpPr/>
          <p:nvPr/>
        </p:nvSpPr>
        <p:spPr>
          <a:xfrm>
            <a:off x="2408760" y="1733400"/>
            <a:ext cx="12191760" cy="821880"/>
          </a:xfrm>
          <a:prstGeom prst="rect">
            <a:avLst/>
          </a:prstGeom>
          <a:noFill/>
          <a:ln w="0">
            <a:noFill/>
          </a:ln>
        </p:spPr>
        <p:style>
          <a:lnRef idx="0"/>
          <a:fillRef idx="0"/>
          <a:effectRef idx="0"/>
          <a:fontRef idx="minor"/>
        </p:style>
        <p:txBody>
          <a:bodyPr anchor="ctr">
            <a:spAutoFit/>
          </a:bodyPr>
          <a:p>
            <a:pPr algn="ctr">
              <a:lnSpc>
                <a:spcPct val="100000"/>
              </a:lnSpc>
              <a:tabLst>
                <a:tab algn="l" pos="0"/>
              </a:tabLst>
            </a:pPr>
            <a:r>
              <a:rPr b="0" lang="es-ES" sz="4800" spc="-1" strike="noStrike">
                <a:solidFill>
                  <a:schemeClr val="lt1"/>
                </a:solidFill>
                <a:latin typeface="Arial"/>
                <a:ea typeface="Arial"/>
              </a:rPr>
              <a:t>BIENVENIDOS</a:t>
            </a:r>
            <a:endParaRPr b="0" lang="es-AR" sz="4800" spc="-1" strike="noStrike">
              <a:solidFill>
                <a:srgbClr val="ffffff"/>
              </a:solidFill>
              <a:latin typeface="Arial"/>
            </a:endParaRPr>
          </a:p>
        </p:txBody>
      </p:sp>
      <p:sp>
        <p:nvSpPr>
          <p:cNvPr id="465" name="Google Shape;354;p33"/>
          <p:cNvSpPr/>
          <p:nvPr/>
        </p:nvSpPr>
        <p:spPr>
          <a:xfrm>
            <a:off x="3376800" y="2511720"/>
            <a:ext cx="12191400" cy="374760"/>
          </a:xfrm>
          <a:prstGeom prst="rect">
            <a:avLst/>
          </a:prstGeom>
          <a:noFill/>
          <a:ln w="0">
            <a:noFill/>
          </a:ln>
        </p:spPr>
        <p:style>
          <a:lnRef idx="0"/>
          <a:fillRef idx="0"/>
          <a:effectRef idx="0"/>
          <a:fontRef idx="minor"/>
        </p:style>
        <p:txBody>
          <a:bodyPr anchor="ctr">
            <a:spAutoFit/>
          </a:bodyPr>
          <a:p>
            <a:pPr algn="ctr">
              <a:lnSpc>
                <a:spcPct val="100000"/>
              </a:lnSpc>
              <a:tabLst>
                <a:tab algn="l" pos="0"/>
              </a:tabLst>
            </a:pPr>
            <a:r>
              <a:rPr b="0" lang="es-ES" sz="1870" spc="-1" strike="noStrike">
                <a:solidFill>
                  <a:schemeClr val="lt1"/>
                </a:solidFill>
                <a:latin typeface="Arial"/>
                <a:ea typeface="Arial"/>
              </a:rPr>
              <a:t>| Isftn151 | AS | AYED I  </a:t>
            </a:r>
            <a:endParaRPr b="0" lang="es-AR" sz="1870" spc="-1" strike="noStrike">
              <a:solidFill>
                <a:srgbClr val="ffffff"/>
              </a:solidFill>
              <a:latin typeface="Arial"/>
            </a:endParaRPr>
          </a:p>
        </p:txBody>
      </p:sp>
      <p:grpSp>
        <p:nvGrpSpPr>
          <p:cNvPr id="466" name="Google Shape;355;p33"/>
          <p:cNvGrpSpPr/>
          <p:nvPr/>
        </p:nvGrpSpPr>
        <p:grpSpPr>
          <a:xfrm>
            <a:off x="9699840" y="3011760"/>
            <a:ext cx="881640" cy="136800"/>
            <a:chOff x="9699840" y="3011760"/>
            <a:chExt cx="881640" cy="136800"/>
          </a:xfrm>
        </p:grpSpPr>
        <p:sp>
          <p:nvSpPr>
            <p:cNvPr id="467" name="Google Shape;356;p33"/>
            <p:cNvSpPr/>
            <p:nvPr/>
          </p:nvSpPr>
          <p:spPr>
            <a:xfrm>
              <a:off x="9699840" y="30117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68" name="Google Shape;357;p33"/>
            <p:cNvSpPr/>
            <p:nvPr/>
          </p:nvSpPr>
          <p:spPr>
            <a:xfrm>
              <a:off x="9948240" y="30117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69" name="Google Shape;358;p33"/>
            <p:cNvSpPr/>
            <p:nvPr/>
          </p:nvSpPr>
          <p:spPr>
            <a:xfrm>
              <a:off x="10196280" y="30117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70" name="Google Shape;359;p33"/>
            <p:cNvSpPr/>
            <p:nvPr/>
          </p:nvSpPr>
          <p:spPr>
            <a:xfrm>
              <a:off x="10444680" y="30117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471" name="Google Shape;360;p33"/>
          <p:cNvGrpSpPr/>
          <p:nvPr/>
        </p:nvGrpSpPr>
        <p:grpSpPr>
          <a:xfrm>
            <a:off x="6483600" y="1595880"/>
            <a:ext cx="881640" cy="136800"/>
            <a:chOff x="6483600" y="1595880"/>
            <a:chExt cx="881640" cy="136800"/>
          </a:xfrm>
        </p:grpSpPr>
        <p:sp>
          <p:nvSpPr>
            <p:cNvPr id="472" name="Google Shape;361;p33"/>
            <p:cNvSpPr/>
            <p:nvPr/>
          </p:nvSpPr>
          <p:spPr>
            <a:xfrm>
              <a:off x="6483600" y="1595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73" name="Google Shape;362;p33"/>
            <p:cNvSpPr/>
            <p:nvPr/>
          </p:nvSpPr>
          <p:spPr>
            <a:xfrm>
              <a:off x="6732000" y="1595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74" name="Google Shape;363;p33"/>
            <p:cNvSpPr/>
            <p:nvPr/>
          </p:nvSpPr>
          <p:spPr>
            <a:xfrm>
              <a:off x="6980040" y="1595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75" name="Google Shape;364;p33"/>
            <p:cNvSpPr/>
            <p:nvPr/>
          </p:nvSpPr>
          <p:spPr>
            <a:xfrm>
              <a:off x="7228440" y="1595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sp>
        <p:nvSpPr>
          <p:cNvPr id="476" name="Google Shape;365;p33"/>
          <p:cNvSpPr/>
          <p:nvPr/>
        </p:nvSpPr>
        <p:spPr>
          <a:xfrm>
            <a:off x="9917280" y="6626520"/>
            <a:ext cx="2274480" cy="334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600" spc="-1" strike="noStrike">
                <a:solidFill>
                  <a:srgbClr val="7f7f7f"/>
                </a:solidFill>
                <a:latin typeface="Arial"/>
                <a:ea typeface="Arial"/>
              </a:rPr>
              <a:t>Un Momento por favor.</a:t>
            </a:r>
            <a:endParaRPr b="0" lang="es-AR" sz="1600" spc="-1" strike="noStrike">
              <a:solidFill>
                <a:srgbClr val="ffffff"/>
              </a:solidFill>
              <a:latin typeface="Arial"/>
            </a:endParaRPr>
          </a:p>
        </p:txBody>
      </p:sp>
      <p:sp>
        <p:nvSpPr>
          <p:cNvPr id="477" name="Google Shape;366;p33"/>
          <p:cNvSpPr/>
          <p:nvPr/>
        </p:nvSpPr>
        <p:spPr>
          <a:xfrm>
            <a:off x="6800400" y="3310560"/>
            <a:ext cx="3958920" cy="630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ffffff"/>
              </a:solidFill>
              <a:latin typeface="Arial"/>
            </a:endParaRPr>
          </a:p>
          <a:p>
            <a:pPr algn="r">
              <a:lnSpc>
                <a:spcPct val="100000"/>
              </a:lnSpc>
              <a:tabLst>
                <a:tab algn="l" pos="0"/>
              </a:tabLst>
            </a:pPr>
            <a:r>
              <a:rPr b="0" lang="es-ES" sz="1200" spc="-1" strike="noStrike">
                <a:solidFill>
                  <a:schemeClr val="lt1"/>
                </a:solidFill>
                <a:latin typeface="Arial"/>
                <a:ea typeface="Arial"/>
              </a:rPr>
              <a:t>Lic. Oemig José Luis</a:t>
            </a:r>
            <a:endParaRPr b="0" lang="es-AR" sz="1200" spc="-1" strike="noStrike">
              <a:solidFill>
                <a:srgbClr val="ffffff"/>
              </a:solidFill>
              <a:latin typeface="Arial"/>
            </a:endParaRPr>
          </a:p>
        </p:txBody>
      </p:sp>
      <p:pic>
        <p:nvPicPr>
          <p:cNvPr id="478" name="Google Shape;367;p33" descr="Imagen que contiene pasto, exterior, firmar, bicicleta&#10;&#10;Descripción generada automáticamente"/>
          <p:cNvPicPr/>
          <p:nvPr/>
        </p:nvPicPr>
        <p:blipFill>
          <a:blip r:embed="rId2"/>
          <a:stretch/>
        </p:blipFill>
        <p:spPr>
          <a:xfrm>
            <a:off x="53280" y="4585320"/>
            <a:ext cx="2047680" cy="2238120"/>
          </a:xfrm>
          <a:prstGeom prst="rect">
            <a:avLst/>
          </a:prstGeom>
          <a:ln w="0">
            <a:noFill/>
          </a:ln>
        </p:spPr>
      </p:pic>
      <p:sp>
        <p:nvSpPr>
          <p:cNvPr id="479" name="Google Shape;368;p33"/>
          <p:cNvSpPr/>
          <p:nvPr/>
        </p:nvSpPr>
        <p:spPr>
          <a:xfrm>
            <a:off x="2408760" y="5628240"/>
            <a:ext cx="6897240" cy="8305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400" spc="-1" strike="noStrike">
                <a:solidFill>
                  <a:schemeClr val="lt1"/>
                </a:solidFill>
                <a:latin typeface="Arial"/>
                <a:ea typeface="Arial"/>
              </a:rPr>
              <a:t>I.S.F.T.N 151 – Analista en Sistemas</a:t>
            </a:r>
            <a:br>
              <a:rPr sz="2400"/>
            </a:br>
            <a:r>
              <a:rPr b="1" lang="es-ES" sz="2400" spc="-1" strike="noStrike">
                <a:solidFill>
                  <a:schemeClr val="lt1"/>
                </a:solidFill>
                <a:latin typeface="Arial"/>
                <a:ea typeface="Arial"/>
              </a:rPr>
              <a:t>1er Año - Algoritmos y Estructuras de Datos I</a:t>
            </a:r>
            <a:r>
              <a:rPr b="0" lang="es-ES" sz="2400" spc="-1" strike="noStrike">
                <a:solidFill>
                  <a:schemeClr val="lt1"/>
                </a:solidFill>
                <a:latin typeface="Arial"/>
                <a:ea typeface="Arial"/>
              </a:rPr>
              <a:t> </a:t>
            </a:r>
            <a:endParaRPr b="0" lang="es-AR" sz="2400" spc="-1" strike="noStrike">
              <a:solidFill>
                <a:srgbClr val="ffffff"/>
              </a:solidFill>
              <a:latin typeface="Arial"/>
            </a:endParaRPr>
          </a:p>
        </p:txBody>
      </p:sp>
      <p:sp>
        <p:nvSpPr>
          <p:cNvPr id="480" name="Google Shape;369;p33"/>
          <p:cNvSpPr/>
          <p:nvPr/>
        </p:nvSpPr>
        <p:spPr>
          <a:xfrm>
            <a:off x="2477160" y="6441840"/>
            <a:ext cx="778752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f2ece3"/>
                </a:solidFill>
                <a:highlight>
                  <a:srgbClr val="2d2e2f"/>
                </a:highlight>
                <a:latin typeface="Arial"/>
                <a:ea typeface="Arial"/>
              </a:rPr>
              <a:t>La paciencia que debemos tener valdrá la pena...</a:t>
            </a:r>
            <a:endParaRPr b="0" lang="es-A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Google Shape;497;p42"/>
          <p:cNvSpPr/>
          <p:nvPr/>
        </p:nvSpPr>
        <p:spPr>
          <a:xfrm>
            <a:off x="3734280" y="-19800"/>
            <a:ext cx="5475960" cy="6877440"/>
          </a:xfrm>
          <a:prstGeom prst="parallelogram">
            <a:avLst>
              <a:gd name="adj" fmla="val 22645"/>
            </a:avLst>
          </a:prstGeom>
          <a:gradFill rotWithShape="0">
            <a:gsLst>
              <a:gs pos="0">
                <a:srgbClr val="0094ff">
                  <a:alpha val="0"/>
                </a:srgbClr>
              </a:gs>
              <a:gs pos="100000">
                <a:srgbClr val="0094ff">
                  <a:alpha val="70196"/>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72" name="PlaceHolder 1"/>
          <p:cNvSpPr>
            <a:spLocks noGrp="1"/>
          </p:cNvSpPr>
          <p:nvPr>
            <p:ph/>
          </p:nvPr>
        </p:nvSpPr>
        <p:spPr>
          <a:xfrm>
            <a:off x="9476280" y="311400"/>
            <a:ext cx="2595240" cy="723600"/>
          </a:xfrm>
          <a:prstGeom prst="rect">
            <a:avLst/>
          </a:prstGeom>
          <a:noFill/>
          <a:ln w="0">
            <a:noFill/>
          </a:ln>
        </p:spPr>
        <p:txBody>
          <a:bodyPr anchor="t">
            <a:noAutofit/>
          </a:bodyPr>
          <a:p>
            <a:pPr indent="0">
              <a:lnSpc>
                <a:spcPct val="90000"/>
              </a:lnSpc>
              <a:buNone/>
              <a:tabLst>
                <a:tab algn="l" pos="0"/>
              </a:tabLst>
            </a:pPr>
            <a:r>
              <a:rPr b="0" lang="es-ES" sz="3200" spc="-1" strike="noStrike">
                <a:solidFill>
                  <a:schemeClr val="lt1"/>
                </a:solidFill>
                <a:latin typeface="Arial"/>
                <a:ea typeface="Arial"/>
              </a:rPr>
              <a:t>Índice de la</a:t>
            </a:r>
            <a:endParaRPr b="0" lang="es-AR" sz="3200" spc="-1" strike="noStrike">
              <a:solidFill>
                <a:srgbClr val="000000"/>
              </a:solidFill>
              <a:latin typeface="Arial"/>
            </a:endParaRPr>
          </a:p>
          <a:p>
            <a:pPr indent="0">
              <a:lnSpc>
                <a:spcPct val="90000"/>
              </a:lnSpc>
              <a:spcBef>
                <a:spcPts val="1001"/>
              </a:spcBef>
              <a:buNone/>
              <a:tabLst>
                <a:tab algn="l" pos="0"/>
              </a:tabLst>
            </a:pPr>
            <a:r>
              <a:rPr b="0" lang="es-ES" sz="3200" spc="-1" strike="noStrike">
                <a:solidFill>
                  <a:schemeClr val="lt1"/>
                </a:solidFill>
                <a:latin typeface="Arial"/>
                <a:ea typeface="Arial"/>
              </a:rPr>
              <a:t> </a:t>
            </a:r>
            <a:r>
              <a:rPr b="0" lang="es-ES" sz="3200" spc="-1" strike="noStrike">
                <a:solidFill>
                  <a:schemeClr val="lt1"/>
                </a:solidFill>
                <a:latin typeface="Arial"/>
                <a:ea typeface="Arial"/>
              </a:rPr>
              <a:t>Unidad 1</a:t>
            </a:r>
            <a:endParaRPr b="0" lang="es-AR" sz="3200" spc="-1" strike="noStrike">
              <a:solidFill>
                <a:srgbClr val="000000"/>
              </a:solidFill>
              <a:latin typeface="Arial"/>
            </a:endParaRPr>
          </a:p>
        </p:txBody>
      </p:sp>
      <p:grpSp>
        <p:nvGrpSpPr>
          <p:cNvPr id="573" name="Google Shape;499;p42"/>
          <p:cNvGrpSpPr/>
          <p:nvPr/>
        </p:nvGrpSpPr>
        <p:grpSpPr>
          <a:xfrm>
            <a:off x="4377240" y="2341800"/>
            <a:ext cx="3859920" cy="3624120"/>
            <a:chOff x="4377240" y="2341800"/>
            <a:chExt cx="3859920" cy="3624120"/>
          </a:xfrm>
        </p:grpSpPr>
        <p:sp>
          <p:nvSpPr>
            <p:cNvPr id="574" name="Google Shape;500;p42"/>
            <p:cNvSpPr/>
            <p:nvPr/>
          </p:nvSpPr>
          <p:spPr>
            <a:xfrm>
              <a:off x="4434120" y="2341800"/>
              <a:ext cx="3746880" cy="3624120"/>
            </a:xfrm>
            <a:prstGeom prst="ellipse">
              <a:avLst/>
            </a:prstGeom>
            <a:noFill/>
            <a:ln w="1905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75" name="Google Shape;501;p42"/>
            <p:cNvSpPr/>
            <p:nvPr/>
          </p:nvSpPr>
          <p:spPr>
            <a:xfrm>
              <a:off x="4377240" y="4108680"/>
              <a:ext cx="113400" cy="109800"/>
            </a:xfrm>
            <a:prstGeom prst="ellipse">
              <a:avLst/>
            </a:prstGeom>
            <a:solidFill>
              <a:schemeClr val="lt1"/>
            </a:solidFill>
            <a:ln w="0">
              <a:noFill/>
            </a:ln>
          </p:spPr>
          <p:style>
            <a:lnRef idx="0"/>
            <a:fillRef idx="0"/>
            <a:effectRef idx="0"/>
            <a:fontRef idx="minor"/>
          </p:style>
          <p:txBody>
            <a:bodyPr tIns="38880" bIns="38880" anchor="ctr">
              <a:noAutofit/>
            </a:bodyPr>
            <a:p>
              <a:pPr algn="ctr">
                <a:lnSpc>
                  <a:spcPct val="100000"/>
                </a:lnSpc>
                <a:tabLst>
                  <a:tab algn="l" pos="0"/>
                </a:tabLst>
              </a:pPr>
              <a:endParaRPr b="0" lang="es-AR" sz="1400" spc="-1" strike="noStrike">
                <a:solidFill>
                  <a:srgbClr val="000000"/>
                </a:solidFill>
                <a:latin typeface="Arial"/>
              </a:endParaRPr>
            </a:p>
          </p:txBody>
        </p:sp>
        <p:sp>
          <p:nvSpPr>
            <p:cNvPr id="576" name="Google Shape;502;p42"/>
            <p:cNvSpPr/>
            <p:nvPr/>
          </p:nvSpPr>
          <p:spPr>
            <a:xfrm>
              <a:off x="5369040" y="5679360"/>
              <a:ext cx="113400" cy="109800"/>
            </a:xfrm>
            <a:prstGeom prst="ellipse">
              <a:avLst/>
            </a:prstGeom>
            <a:solidFill>
              <a:schemeClr val="lt1"/>
            </a:solidFill>
            <a:ln w="0">
              <a:noFill/>
            </a:ln>
          </p:spPr>
          <p:style>
            <a:lnRef idx="0"/>
            <a:fillRef idx="0"/>
            <a:effectRef idx="0"/>
            <a:fontRef idx="minor"/>
          </p:style>
          <p:txBody>
            <a:bodyPr tIns="38880" bIns="38880" anchor="ctr">
              <a:noAutofit/>
            </a:bodyPr>
            <a:p>
              <a:pPr algn="ctr">
                <a:lnSpc>
                  <a:spcPct val="100000"/>
                </a:lnSpc>
                <a:tabLst>
                  <a:tab algn="l" pos="0"/>
                </a:tabLst>
              </a:pPr>
              <a:endParaRPr b="0" lang="es-AR" sz="1400" spc="-1" strike="noStrike">
                <a:solidFill>
                  <a:srgbClr val="000000"/>
                </a:solidFill>
                <a:latin typeface="Arial"/>
              </a:endParaRPr>
            </a:p>
          </p:txBody>
        </p:sp>
        <p:sp>
          <p:nvSpPr>
            <p:cNvPr id="577" name="Google Shape;503;p42"/>
            <p:cNvSpPr/>
            <p:nvPr/>
          </p:nvSpPr>
          <p:spPr>
            <a:xfrm>
              <a:off x="7229520" y="5664600"/>
              <a:ext cx="113400" cy="109800"/>
            </a:xfrm>
            <a:prstGeom prst="ellipse">
              <a:avLst/>
            </a:prstGeom>
            <a:solidFill>
              <a:schemeClr val="lt1"/>
            </a:solidFill>
            <a:ln w="0">
              <a:noFill/>
            </a:ln>
          </p:spPr>
          <p:style>
            <a:lnRef idx="0"/>
            <a:fillRef idx="0"/>
            <a:effectRef idx="0"/>
            <a:fontRef idx="minor"/>
          </p:style>
          <p:txBody>
            <a:bodyPr tIns="38880" bIns="38880" anchor="ctr">
              <a:noAutofit/>
            </a:bodyPr>
            <a:p>
              <a:pPr algn="ctr">
                <a:lnSpc>
                  <a:spcPct val="100000"/>
                </a:lnSpc>
                <a:tabLst>
                  <a:tab algn="l" pos="0"/>
                </a:tabLst>
              </a:pPr>
              <a:endParaRPr b="0" lang="es-AR" sz="1400" spc="-1" strike="noStrike">
                <a:solidFill>
                  <a:srgbClr val="000000"/>
                </a:solidFill>
                <a:latin typeface="Arial"/>
              </a:endParaRPr>
            </a:p>
          </p:txBody>
        </p:sp>
        <p:sp>
          <p:nvSpPr>
            <p:cNvPr id="578" name="Google Shape;504;p42"/>
            <p:cNvSpPr/>
            <p:nvPr/>
          </p:nvSpPr>
          <p:spPr>
            <a:xfrm>
              <a:off x="8123760" y="4108680"/>
              <a:ext cx="113400" cy="109800"/>
            </a:xfrm>
            <a:prstGeom prst="ellipse">
              <a:avLst/>
            </a:prstGeom>
            <a:solidFill>
              <a:schemeClr val="lt1"/>
            </a:solidFill>
            <a:ln w="0">
              <a:noFill/>
            </a:ln>
          </p:spPr>
          <p:style>
            <a:lnRef idx="0"/>
            <a:fillRef idx="0"/>
            <a:effectRef idx="0"/>
            <a:fontRef idx="minor"/>
          </p:style>
          <p:txBody>
            <a:bodyPr tIns="38880" bIns="38880" anchor="ctr">
              <a:noAutofit/>
            </a:bodyPr>
            <a:p>
              <a:pPr algn="ctr">
                <a:lnSpc>
                  <a:spcPct val="100000"/>
                </a:lnSpc>
                <a:tabLst>
                  <a:tab algn="l" pos="0"/>
                </a:tabLst>
              </a:pPr>
              <a:endParaRPr b="0" lang="es-AR" sz="1400" spc="-1" strike="noStrike">
                <a:solidFill>
                  <a:srgbClr val="000000"/>
                </a:solidFill>
                <a:latin typeface="Arial"/>
              </a:endParaRPr>
            </a:p>
          </p:txBody>
        </p:sp>
        <p:sp>
          <p:nvSpPr>
            <p:cNvPr id="579" name="Google Shape;505;p42"/>
            <p:cNvSpPr/>
            <p:nvPr/>
          </p:nvSpPr>
          <p:spPr>
            <a:xfrm>
              <a:off x="7221960" y="2520720"/>
              <a:ext cx="113400" cy="109800"/>
            </a:xfrm>
            <a:prstGeom prst="ellipse">
              <a:avLst/>
            </a:prstGeom>
            <a:solidFill>
              <a:schemeClr val="lt1"/>
            </a:solidFill>
            <a:ln w="0">
              <a:noFill/>
            </a:ln>
          </p:spPr>
          <p:style>
            <a:lnRef idx="0"/>
            <a:fillRef idx="0"/>
            <a:effectRef idx="0"/>
            <a:fontRef idx="minor"/>
          </p:style>
          <p:txBody>
            <a:bodyPr tIns="38880" bIns="38880" anchor="ctr">
              <a:noAutofit/>
            </a:bodyPr>
            <a:p>
              <a:pPr algn="ctr">
                <a:lnSpc>
                  <a:spcPct val="100000"/>
                </a:lnSpc>
                <a:tabLst>
                  <a:tab algn="l" pos="0"/>
                </a:tabLst>
              </a:pPr>
              <a:endParaRPr b="0" lang="es-AR" sz="1400" spc="-1" strike="noStrike">
                <a:solidFill>
                  <a:srgbClr val="000000"/>
                </a:solidFill>
                <a:latin typeface="Arial"/>
              </a:endParaRPr>
            </a:p>
          </p:txBody>
        </p:sp>
        <p:sp>
          <p:nvSpPr>
            <p:cNvPr id="580" name="Google Shape;506;p42"/>
            <p:cNvSpPr/>
            <p:nvPr/>
          </p:nvSpPr>
          <p:spPr>
            <a:xfrm>
              <a:off x="5353920" y="2520720"/>
              <a:ext cx="113400" cy="109800"/>
            </a:xfrm>
            <a:prstGeom prst="ellipse">
              <a:avLst/>
            </a:prstGeom>
            <a:solidFill>
              <a:schemeClr val="lt1"/>
            </a:solidFill>
            <a:ln w="0">
              <a:noFill/>
            </a:ln>
          </p:spPr>
          <p:style>
            <a:lnRef idx="0"/>
            <a:fillRef idx="0"/>
            <a:effectRef idx="0"/>
            <a:fontRef idx="minor"/>
          </p:style>
          <p:txBody>
            <a:bodyPr tIns="38880" bIns="38880" anchor="ctr">
              <a:noAutofit/>
            </a:bodyPr>
            <a:p>
              <a:pPr algn="ctr">
                <a:lnSpc>
                  <a:spcPct val="100000"/>
                </a:lnSpc>
                <a:tabLst>
                  <a:tab algn="l" pos="0"/>
                </a:tabLst>
              </a:pPr>
              <a:endParaRPr b="0" lang="es-AR" sz="1400" spc="-1" strike="noStrike">
                <a:solidFill>
                  <a:srgbClr val="000000"/>
                </a:solidFill>
                <a:latin typeface="Arial"/>
              </a:endParaRPr>
            </a:p>
          </p:txBody>
        </p:sp>
      </p:grpSp>
      <p:cxnSp>
        <p:nvCxnSpPr>
          <p:cNvPr id="581" name="Google Shape;507;p42"/>
          <p:cNvCxnSpPr/>
          <p:nvPr/>
        </p:nvCxnSpPr>
        <p:spPr>
          <a:xfrm>
            <a:off x="4987080" y="3413520"/>
            <a:ext cx="2706120" cy="1546200"/>
          </a:xfrm>
          <a:prstGeom prst="straightConnector1">
            <a:avLst/>
          </a:prstGeom>
          <a:ln w="38100">
            <a:solidFill>
              <a:srgbClr val="ffffff"/>
            </a:solidFill>
            <a:miter/>
          </a:ln>
        </p:spPr>
      </p:cxnSp>
      <p:cxnSp>
        <p:nvCxnSpPr>
          <p:cNvPr id="582" name="Google Shape;508;p42"/>
          <p:cNvCxnSpPr/>
          <p:nvPr/>
        </p:nvCxnSpPr>
        <p:spPr>
          <a:xfrm>
            <a:off x="6309720" y="2731680"/>
            <a:ext cx="10440" cy="3158640"/>
          </a:xfrm>
          <a:prstGeom prst="straightConnector1">
            <a:avLst/>
          </a:prstGeom>
          <a:ln w="38100">
            <a:solidFill>
              <a:srgbClr val="ffffff"/>
            </a:solidFill>
            <a:miter/>
          </a:ln>
        </p:spPr>
      </p:cxnSp>
      <p:cxnSp>
        <p:nvCxnSpPr>
          <p:cNvPr id="583" name="Google Shape;509;p42"/>
          <p:cNvCxnSpPr/>
          <p:nvPr/>
        </p:nvCxnSpPr>
        <p:spPr>
          <a:xfrm flipH="1">
            <a:off x="4912560" y="3419280"/>
            <a:ext cx="2649240" cy="1555920"/>
          </a:xfrm>
          <a:prstGeom prst="straightConnector1">
            <a:avLst/>
          </a:prstGeom>
          <a:ln w="38100">
            <a:solidFill>
              <a:srgbClr val="ffffff"/>
            </a:solidFill>
            <a:miter/>
          </a:ln>
        </p:spPr>
      </p:cxnSp>
      <p:sp>
        <p:nvSpPr>
          <p:cNvPr id="584" name="Google Shape;510;p42"/>
          <p:cNvSpPr/>
          <p:nvPr/>
        </p:nvSpPr>
        <p:spPr>
          <a:xfrm>
            <a:off x="5680800" y="3544560"/>
            <a:ext cx="1272240" cy="1272240"/>
          </a:xfrm>
          <a:prstGeom prst="ellipse">
            <a:avLst/>
          </a:prstGeom>
          <a:solidFill>
            <a:schemeClr val="accen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85" name="Google Shape;511;p42"/>
          <p:cNvSpPr/>
          <p:nvPr/>
        </p:nvSpPr>
        <p:spPr>
          <a:xfrm>
            <a:off x="4855320" y="2784960"/>
            <a:ext cx="2869920" cy="2752560"/>
          </a:xfrm>
          <a:prstGeom prst="donut">
            <a:avLst>
              <a:gd name="adj" fmla="val 4483"/>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86" name="Google Shape;512;p42"/>
          <p:cNvSpPr/>
          <p:nvPr/>
        </p:nvSpPr>
        <p:spPr>
          <a:xfrm>
            <a:off x="3299400" y="514440"/>
            <a:ext cx="3375360" cy="63972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1" lang="es-ES" sz="1800" spc="-1" strike="noStrike">
                <a:solidFill>
                  <a:schemeClr val="lt1"/>
                </a:solidFill>
                <a:latin typeface="Arial"/>
                <a:ea typeface="Arial"/>
              </a:rPr>
              <a:t>Informática, computadoras y programación</a:t>
            </a:r>
            <a:endParaRPr b="0" lang="es-AR" sz="1800" spc="-1" strike="noStrike">
              <a:solidFill>
                <a:srgbClr val="ffffff"/>
              </a:solidFill>
              <a:latin typeface="Arial"/>
            </a:endParaRPr>
          </a:p>
        </p:txBody>
      </p:sp>
      <p:sp>
        <p:nvSpPr>
          <p:cNvPr id="587" name="Google Shape;513;p42"/>
          <p:cNvSpPr/>
          <p:nvPr/>
        </p:nvSpPr>
        <p:spPr>
          <a:xfrm>
            <a:off x="1599840" y="2786400"/>
            <a:ext cx="2805120" cy="63972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1" lang="es-ES" sz="1800" spc="-1" strike="noStrike">
                <a:solidFill>
                  <a:schemeClr val="lt1"/>
                </a:solidFill>
                <a:latin typeface="Arial"/>
                <a:ea typeface="Arial"/>
              </a:rPr>
              <a:t>Lenguaje máquina y ensamblador</a:t>
            </a:r>
            <a:endParaRPr b="0" lang="es-AR" sz="1800" spc="-1" strike="noStrike">
              <a:solidFill>
                <a:srgbClr val="ffffff"/>
              </a:solidFill>
              <a:latin typeface="Arial"/>
            </a:endParaRPr>
          </a:p>
        </p:txBody>
      </p:sp>
      <p:sp>
        <p:nvSpPr>
          <p:cNvPr id="588" name="Google Shape;514;p42"/>
          <p:cNvSpPr/>
          <p:nvPr/>
        </p:nvSpPr>
        <p:spPr>
          <a:xfrm flipH="1">
            <a:off x="5353200" y="5047920"/>
            <a:ext cx="357480" cy="357480"/>
          </a:xfrm>
          <a:custGeom>
            <a:avLst/>
            <a:gdLst>
              <a:gd name="textAreaLeft" fmla="*/ -360 w 357480"/>
              <a:gd name="textAreaRight" fmla="*/ 357480 w 357480"/>
              <a:gd name="textAreaTop" fmla="*/ 0 h 357480"/>
              <a:gd name="textAreaBottom" fmla="*/ 357840 h 357480"/>
            </a:gdLst>
            <a:ahLst/>
            <a:rect l="textAreaLeft" t="textAreaTop" r="textAreaRight" b="textAreaBottom"/>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3"/>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89" name="Google Shape;515;p42"/>
          <p:cNvSpPr/>
          <p:nvPr/>
        </p:nvSpPr>
        <p:spPr>
          <a:xfrm>
            <a:off x="4746600" y="3950640"/>
            <a:ext cx="316800" cy="316080"/>
          </a:xfrm>
          <a:custGeom>
            <a:avLst/>
            <a:gdLst>
              <a:gd name="textAreaLeft" fmla="*/ 0 w 316800"/>
              <a:gd name="textAreaRight" fmla="*/ 317160 w 316800"/>
              <a:gd name="textAreaTop" fmla="*/ 0 h 316080"/>
              <a:gd name="textAreaBottom" fmla="*/ 316440 h 316080"/>
            </a:gdLst>
            <a:ahLst/>
            <a:rect l="textAreaLeft" t="textAreaTop" r="textAreaRight" b="textAreaBottom"/>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2"/>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90" name="Google Shape;516;p42"/>
          <p:cNvSpPr/>
          <p:nvPr/>
        </p:nvSpPr>
        <p:spPr>
          <a:xfrm rot="2700000">
            <a:off x="5455080" y="2805840"/>
            <a:ext cx="265680" cy="476280"/>
          </a:xfrm>
          <a:custGeom>
            <a:avLst/>
            <a:gdLst>
              <a:gd name="textAreaLeft" fmla="*/ 0 w 265680"/>
              <a:gd name="textAreaRight" fmla="*/ 266040 w 265680"/>
              <a:gd name="textAreaTop" fmla="*/ 0 h 476280"/>
              <a:gd name="textAreaBottom" fmla="*/ 476640 h 476280"/>
            </a:gdLst>
            <a:ahLst/>
            <a:rect l="textAreaLeft" t="textAreaTop" r="textAreaRight" b="textAreaBottom"/>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91" name="Google Shape;517;p42"/>
          <p:cNvSpPr/>
          <p:nvPr/>
        </p:nvSpPr>
        <p:spPr>
          <a:xfrm>
            <a:off x="6714360" y="5075280"/>
            <a:ext cx="351720" cy="353160"/>
          </a:xfrm>
          <a:custGeom>
            <a:avLst/>
            <a:gdLst>
              <a:gd name="textAreaLeft" fmla="*/ 0 w 351720"/>
              <a:gd name="textAreaRight" fmla="*/ 352080 w 351720"/>
              <a:gd name="textAreaTop" fmla="*/ 0 h 353160"/>
              <a:gd name="textAreaBottom" fmla="*/ 353520 h 353160"/>
            </a:gdLst>
            <a:ahLst/>
            <a:rect l="textAreaLeft" t="textAreaTop" r="textAreaRight" b="textAreaBottom"/>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4"/>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92" name="Google Shape;518;p42"/>
          <p:cNvSpPr/>
          <p:nvPr/>
        </p:nvSpPr>
        <p:spPr>
          <a:xfrm>
            <a:off x="7432560" y="3845160"/>
            <a:ext cx="371520" cy="370800"/>
          </a:xfrm>
          <a:custGeom>
            <a:avLst/>
            <a:gdLst>
              <a:gd name="textAreaLeft" fmla="*/ 0 w 371520"/>
              <a:gd name="textAreaRight" fmla="*/ 371880 w 371520"/>
              <a:gd name="textAreaTop" fmla="*/ 0 h 370800"/>
              <a:gd name="textAreaBottom" fmla="*/ 371160 h 370800"/>
            </a:gdLst>
            <a:ahLst/>
            <a:rect l="textAreaLeft" t="textAreaTop" r="textAreaRight" b="textAreaBottom"/>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5"/>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93" name="Google Shape;519;p42"/>
          <p:cNvSpPr/>
          <p:nvPr/>
        </p:nvSpPr>
        <p:spPr>
          <a:xfrm>
            <a:off x="6563160" y="2772360"/>
            <a:ext cx="395640" cy="312840"/>
          </a:xfrm>
          <a:custGeom>
            <a:avLst/>
            <a:gdLst>
              <a:gd name="textAreaLeft" fmla="*/ 0 w 395640"/>
              <a:gd name="textAreaRight" fmla="*/ 396000 w 395640"/>
              <a:gd name="textAreaTop" fmla="*/ 0 h 312840"/>
              <a:gd name="textAreaBottom" fmla="*/ 313200 h 312840"/>
            </a:gdLst>
            <a:ahLst/>
            <a:rect l="textAreaLeft" t="textAreaTop" r="textAreaRight" b="textAreaBottom"/>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6"/>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94" name="Google Shape;520;p42"/>
          <p:cNvSpPr/>
          <p:nvPr/>
        </p:nvSpPr>
        <p:spPr>
          <a:xfrm>
            <a:off x="6042600" y="3887640"/>
            <a:ext cx="523080" cy="527400"/>
          </a:xfrm>
          <a:custGeom>
            <a:avLst/>
            <a:gdLst>
              <a:gd name="textAreaLeft" fmla="*/ 0 w 523080"/>
              <a:gd name="textAreaRight" fmla="*/ 523440 w 523080"/>
              <a:gd name="textAreaTop" fmla="*/ 0 h 527400"/>
              <a:gd name="textAreaBottom" fmla="*/ 527760 h 527400"/>
            </a:gdLst>
            <a:ah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95" name="Google Shape;521;p42"/>
          <p:cNvSpPr/>
          <p:nvPr/>
        </p:nvSpPr>
        <p:spPr>
          <a:xfrm>
            <a:off x="933480" y="4076640"/>
            <a:ext cx="3139200" cy="63972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1" lang="es-ES" sz="1800" spc="-1" strike="noStrike">
                <a:solidFill>
                  <a:schemeClr val="lt1"/>
                </a:solidFill>
                <a:latin typeface="Arial"/>
                <a:ea typeface="Arial"/>
              </a:rPr>
              <a:t>Lenguajes de programación de alto nivel</a:t>
            </a:r>
            <a:endParaRPr b="0" lang="es-AR" sz="1800" spc="-1" strike="noStrike">
              <a:solidFill>
                <a:srgbClr val="ffffff"/>
              </a:solidFill>
              <a:latin typeface="Arial"/>
            </a:endParaRPr>
          </a:p>
        </p:txBody>
      </p:sp>
      <p:sp>
        <p:nvSpPr>
          <p:cNvPr id="596" name="Google Shape;522;p42"/>
          <p:cNvSpPr/>
          <p:nvPr/>
        </p:nvSpPr>
        <p:spPr>
          <a:xfrm>
            <a:off x="1554480" y="5206680"/>
            <a:ext cx="3054960" cy="645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s-ES" sz="1800" spc="-1" strike="noStrike">
                <a:solidFill>
                  <a:schemeClr val="lt1"/>
                </a:solidFill>
                <a:latin typeface="Arial"/>
                <a:ea typeface="Arial"/>
              </a:rPr>
              <a:t>Problema Algoritmo Programa</a:t>
            </a:r>
            <a:endParaRPr b="0" lang="es-AR" sz="1800" spc="-1" strike="noStrike">
              <a:solidFill>
                <a:srgbClr val="ffffff"/>
              </a:solidFill>
              <a:latin typeface="Arial"/>
            </a:endParaRPr>
          </a:p>
        </p:txBody>
      </p:sp>
      <p:sp>
        <p:nvSpPr>
          <p:cNvPr id="597" name="Google Shape;523;p42"/>
          <p:cNvSpPr/>
          <p:nvPr/>
        </p:nvSpPr>
        <p:spPr>
          <a:xfrm>
            <a:off x="3102480" y="6060240"/>
            <a:ext cx="3014640" cy="64584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s-ES" sz="1800" spc="-1" strike="noStrike">
                <a:solidFill>
                  <a:schemeClr val="lt1"/>
                </a:solidFill>
                <a:latin typeface="Arial"/>
                <a:ea typeface="Arial"/>
              </a:rPr>
              <a:t>Programación e Ingeniería del Software</a:t>
            </a:r>
            <a:endParaRPr b="0" lang="es-AR" sz="1800" spc="-1" strike="noStrike">
              <a:solidFill>
                <a:srgbClr val="ffffff"/>
              </a:solidFill>
              <a:latin typeface="Arial"/>
            </a:endParaRPr>
          </a:p>
        </p:txBody>
      </p:sp>
      <p:sp>
        <p:nvSpPr>
          <p:cNvPr id="598" name="Google Shape;524;p42"/>
          <p:cNvSpPr/>
          <p:nvPr/>
        </p:nvSpPr>
        <p:spPr>
          <a:xfrm>
            <a:off x="8274600" y="2905920"/>
            <a:ext cx="2549160" cy="645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El lenguaje de programación C++</a:t>
            </a:r>
            <a:endParaRPr b="0" lang="es-AR" sz="1800" spc="-1" strike="noStrike">
              <a:solidFill>
                <a:srgbClr val="ffffff"/>
              </a:solidFill>
              <a:latin typeface="Arial"/>
            </a:endParaRPr>
          </a:p>
        </p:txBody>
      </p:sp>
      <p:sp>
        <p:nvSpPr>
          <p:cNvPr id="599" name="Google Shape;525;p42"/>
          <p:cNvSpPr/>
          <p:nvPr/>
        </p:nvSpPr>
        <p:spPr>
          <a:xfrm>
            <a:off x="7577640" y="5655600"/>
            <a:ext cx="3213720" cy="645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Sintaxis de los lenguajes de programación </a:t>
            </a:r>
            <a:endParaRPr b="0" lang="es-AR" sz="1800" spc="-1" strike="noStrike">
              <a:solidFill>
                <a:srgbClr val="ffffff"/>
              </a:solidFill>
              <a:latin typeface="Arial"/>
            </a:endParaRPr>
          </a:p>
        </p:txBody>
      </p:sp>
      <p:sp>
        <p:nvSpPr>
          <p:cNvPr id="600" name="Google Shape;526;p42"/>
          <p:cNvSpPr/>
          <p:nvPr/>
        </p:nvSpPr>
        <p:spPr>
          <a:xfrm>
            <a:off x="7504200" y="2015640"/>
            <a:ext cx="2199600" cy="645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Un primer programa en C++</a:t>
            </a:r>
            <a:endParaRPr b="0" lang="es-AR" sz="1800" spc="-1" strike="noStrike">
              <a:solidFill>
                <a:srgbClr val="ffffff"/>
              </a:solidFill>
              <a:latin typeface="Arial"/>
            </a:endParaRPr>
          </a:p>
        </p:txBody>
      </p:sp>
      <p:sp>
        <p:nvSpPr>
          <p:cNvPr id="601" name="Google Shape;527;p42"/>
          <p:cNvSpPr/>
          <p:nvPr/>
        </p:nvSpPr>
        <p:spPr>
          <a:xfrm>
            <a:off x="8281440" y="4605120"/>
            <a:ext cx="2146320" cy="6458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Herramientas de desarrollo</a:t>
            </a:r>
            <a:endParaRPr b="0" lang="es-AR" sz="1800" spc="-1" strike="noStrike">
              <a:solidFill>
                <a:srgbClr val="ffffff"/>
              </a:solidFill>
              <a:latin typeface="Arial"/>
            </a:endParaRPr>
          </a:p>
        </p:txBody>
      </p:sp>
      <p:sp>
        <p:nvSpPr>
          <p:cNvPr id="602" name="Google Shape;528;p42"/>
          <p:cNvSpPr/>
          <p:nvPr/>
        </p:nvSpPr>
        <p:spPr>
          <a:xfrm>
            <a:off x="8336160" y="3925800"/>
            <a:ext cx="2042640" cy="369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s-ES" sz="1800" spc="-1" strike="noStrike">
                <a:solidFill>
                  <a:schemeClr val="lt1"/>
                </a:solidFill>
                <a:latin typeface="Arial"/>
                <a:ea typeface="Arial"/>
              </a:rPr>
              <a:t>C++: Un mejor C</a:t>
            </a:r>
            <a:endParaRPr b="0" lang="es-AR" sz="1800" spc="-1" strike="noStrike">
              <a:solidFill>
                <a:srgbClr val="ffffff"/>
              </a:solidFill>
              <a:latin typeface="Arial"/>
            </a:endParaRPr>
          </a:p>
        </p:txBody>
      </p:sp>
      <p:sp>
        <p:nvSpPr>
          <p:cNvPr id="603" name="Google Shape;529;p42"/>
          <p:cNvSpPr/>
          <p:nvPr/>
        </p:nvSpPr>
        <p:spPr>
          <a:xfrm>
            <a:off x="1897200" y="1362960"/>
            <a:ext cx="3301560" cy="92304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s-ES" sz="1800" spc="-1" strike="noStrike">
                <a:solidFill>
                  <a:schemeClr val="lt1"/>
                </a:solidFill>
                <a:latin typeface="Arial"/>
                <a:ea typeface="Arial"/>
              </a:rPr>
              <a:t>Una Introducción a los conceptos fundamentales de la Informática.  </a:t>
            </a:r>
            <a:endParaRPr b="0" lang="es-AR" sz="1800" spc="-1" strike="noStrike">
              <a:solidFill>
                <a:srgbClr val="ffffff"/>
              </a:solidFill>
              <a:latin typeface="Arial"/>
            </a:endParaRPr>
          </a:p>
        </p:txBody>
      </p:sp>
      <p:sp>
        <p:nvSpPr>
          <p:cNvPr id="604" name="Google Shape;530;p42"/>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
        <p:nvSpPr>
          <p:cNvPr id="605" name="Google Shape;531;p42"/>
          <p:cNvSpPr/>
          <p:nvPr/>
        </p:nvSpPr>
        <p:spPr>
          <a:xfrm>
            <a:off x="6899760" y="464760"/>
            <a:ext cx="887400" cy="777240"/>
          </a:xfrm>
          <a:prstGeom prst="leftArrow">
            <a:avLst>
              <a:gd name="adj1" fmla="val 50000"/>
              <a:gd name="adj2" fmla="val 50000"/>
            </a:avLst>
          </a:prstGeom>
          <a:solidFill>
            <a:schemeClr val="accent1"/>
          </a:solidFill>
          <a:ln w="12700">
            <a:solidFill>
              <a:srgbClr val="8cb3e3"/>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Google Shape;536;p43"/>
          <p:cNvSpPr/>
          <p:nvPr/>
        </p:nvSpPr>
        <p:spPr>
          <a:xfrm>
            <a:off x="2767320" y="0"/>
            <a:ext cx="6347160" cy="6877440"/>
          </a:xfrm>
          <a:prstGeom prst="parallelogram">
            <a:avLst>
              <a:gd name="adj" fmla="val 22645"/>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607" name="Google Shape;537;p43"/>
          <p:cNvSpPr/>
          <p:nvPr/>
        </p:nvSpPr>
        <p:spPr>
          <a:xfrm>
            <a:off x="24120" y="3054960"/>
            <a:ext cx="3567960" cy="761040"/>
          </a:xfrm>
          <a:prstGeom prst="rect">
            <a:avLst/>
          </a:prstGeom>
          <a:noFill/>
          <a:ln w="0">
            <a:noFill/>
          </a:ln>
        </p:spPr>
        <p:style>
          <a:lnRef idx="0"/>
          <a:fillRef idx="0"/>
          <a:effectRef idx="0"/>
          <a:fontRef idx="minor"/>
        </p:style>
        <p:txBody>
          <a:bodyPr anchor="ctr">
            <a:spAutoFit/>
          </a:bodyPr>
          <a:p>
            <a:pPr>
              <a:lnSpc>
                <a:spcPct val="100000"/>
              </a:lnSpc>
              <a:tabLst>
                <a:tab algn="l" pos="0"/>
              </a:tabLst>
            </a:pPr>
            <a:r>
              <a:rPr b="1" i="1" lang="es-ES" sz="4400" spc="-1" strike="noStrike">
                <a:solidFill>
                  <a:schemeClr val="lt1"/>
                </a:solidFill>
                <a:latin typeface="Arial"/>
                <a:ea typeface="Arial"/>
              </a:rPr>
              <a:t>Roadmap...</a:t>
            </a:r>
            <a:endParaRPr b="0" lang="es-AR" sz="4400" spc="-1" strike="noStrike">
              <a:solidFill>
                <a:srgbClr val="ffffff"/>
              </a:solidFill>
              <a:latin typeface="Arial"/>
            </a:endParaRPr>
          </a:p>
        </p:txBody>
      </p:sp>
      <p:sp>
        <p:nvSpPr>
          <p:cNvPr id="608" name="Google Shape;538;p43"/>
          <p:cNvSpPr/>
          <p:nvPr/>
        </p:nvSpPr>
        <p:spPr>
          <a:xfrm>
            <a:off x="3757320" y="5592600"/>
            <a:ext cx="2970360" cy="592920"/>
          </a:xfrm>
          <a:prstGeom prst="rect">
            <a:avLst/>
          </a:prstGeom>
          <a:noFill/>
          <a:ln w="0">
            <a:noFill/>
          </a:ln>
        </p:spPr>
        <p:style>
          <a:lnRef idx="0"/>
          <a:fillRef idx="0"/>
          <a:effectRef idx="0"/>
          <a:fontRef idx="minor"/>
        </p:style>
        <p:txBody>
          <a:bodyPr anchor="ctr">
            <a:spAutoFit/>
          </a:bodyPr>
          <a:p>
            <a:pPr>
              <a:lnSpc>
                <a:spcPct val="100000"/>
              </a:lnSpc>
              <a:tabLst>
                <a:tab algn="l" pos="0"/>
              </a:tabLst>
            </a:pPr>
            <a:r>
              <a:rPr b="0" i="1" lang="es-ES" sz="1100" spc="-1" strike="noStrike">
                <a:solidFill>
                  <a:schemeClr val="lt1"/>
                </a:solidFill>
                <a:latin typeface="Arial"/>
                <a:ea typeface="Arial"/>
              </a:rPr>
              <a:t>Breve Introducción y reseña del lenguaje caracteristics geenrales y una definicion inicial del archiconocido “Hello wordl”.</a:t>
            </a:r>
            <a:endParaRPr b="0" lang="es-AR" sz="1100" spc="-1" strike="noStrike">
              <a:solidFill>
                <a:srgbClr val="ffffff"/>
              </a:solidFill>
              <a:latin typeface="Arial"/>
            </a:endParaRPr>
          </a:p>
        </p:txBody>
      </p:sp>
      <p:sp>
        <p:nvSpPr>
          <p:cNvPr id="609" name="Google Shape;539;p43"/>
          <p:cNvSpPr/>
          <p:nvPr/>
        </p:nvSpPr>
        <p:spPr>
          <a:xfrm>
            <a:off x="3945960" y="4854240"/>
            <a:ext cx="2970360" cy="822240"/>
          </a:xfrm>
          <a:prstGeom prst="rect">
            <a:avLst/>
          </a:prstGeom>
          <a:noFill/>
          <a:ln w="0">
            <a:noFill/>
          </a:ln>
        </p:spPr>
        <p:style>
          <a:lnRef idx="0"/>
          <a:fillRef idx="0"/>
          <a:effectRef idx="0"/>
          <a:fontRef idx="minor"/>
        </p:style>
        <p:txBody>
          <a:bodyPr anchor="ctr">
            <a:spAutoFit/>
          </a:bodyPr>
          <a:p>
            <a:pPr>
              <a:lnSpc>
                <a:spcPct val="100000"/>
              </a:lnSpc>
              <a:tabLst>
                <a:tab algn="l" pos="0"/>
              </a:tabLst>
            </a:pPr>
            <a:r>
              <a:rPr b="0" i="1" lang="es-ES" sz="2400" spc="-1" strike="noStrike">
                <a:solidFill>
                  <a:schemeClr val="lt1"/>
                </a:solidFill>
                <a:latin typeface="Arial"/>
                <a:ea typeface="Arial"/>
              </a:rPr>
              <a:t>PARTE II </a:t>
            </a:r>
            <a:br>
              <a:rPr sz="2400"/>
            </a:br>
            <a:r>
              <a:rPr b="0" i="1" lang="es-ES" sz="2400" spc="-1" strike="noStrike">
                <a:solidFill>
                  <a:schemeClr val="lt1"/>
                </a:solidFill>
                <a:latin typeface="Arial"/>
                <a:ea typeface="Arial"/>
              </a:rPr>
              <a:t>c++  HOLA MUNDO</a:t>
            </a:r>
            <a:endParaRPr b="0" lang="es-AR" sz="2400" spc="-1" strike="noStrike">
              <a:solidFill>
                <a:srgbClr val="ffffff"/>
              </a:solidFill>
              <a:latin typeface="Arial"/>
            </a:endParaRPr>
          </a:p>
        </p:txBody>
      </p:sp>
      <p:sp>
        <p:nvSpPr>
          <p:cNvPr id="610" name="Google Shape;540;p43"/>
          <p:cNvSpPr/>
          <p:nvPr/>
        </p:nvSpPr>
        <p:spPr>
          <a:xfrm>
            <a:off x="5167440" y="2899800"/>
            <a:ext cx="2970360" cy="42552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i="1" lang="es-ES" sz="1100" spc="-1" strike="noStrike">
                <a:solidFill>
                  <a:schemeClr val="lt1"/>
                </a:solidFill>
                <a:latin typeface="Arial"/>
                <a:ea typeface="Arial"/>
              </a:rPr>
              <a:t>Introduccion a l Informatica y conceptos generales que nos servirán de Inducción.</a:t>
            </a:r>
            <a:endParaRPr b="0" lang="es-AR" sz="1100" spc="-1" strike="noStrike">
              <a:solidFill>
                <a:srgbClr val="ffffff"/>
              </a:solidFill>
              <a:latin typeface="Arial"/>
            </a:endParaRPr>
          </a:p>
        </p:txBody>
      </p:sp>
      <p:sp>
        <p:nvSpPr>
          <p:cNvPr id="611" name="Google Shape;541;p43"/>
          <p:cNvSpPr/>
          <p:nvPr/>
        </p:nvSpPr>
        <p:spPr>
          <a:xfrm>
            <a:off x="5371560" y="2023560"/>
            <a:ext cx="2970360" cy="82224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i="1" lang="es-ES" sz="2400" spc="-1" strike="noStrike">
                <a:solidFill>
                  <a:schemeClr val="lt1"/>
                </a:solidFill>
                <a:latin typeface="Arial"/>
                <a:ea typeface="Arial"/>
              </a:rPr>
              <a:t>PARTE I</a:t>
            </a:r>
            <a:br>
              <a:rPr sz="2400"/>
            </a:br>
            <a:r>
              <a:rPr b="0" i="1" lang="es-ES" sz="2400" spc="-1" strike="noStrike">
                <a:solidFill>
                  <a:schemeClr val="lt1"/>
                </a:solidFill>
                <a:latin typeface="Arial"/>
                <a:ea typeface="Arial"/>
              </a:rPr>
              <a:t>INTRODUCCION</a:t>
            </a:r>
            <a:endParaRPr b="0" lang="es-AR" sz="2400" spc="-1" strike="noStrike">
              <a:solidFill>
                <a:srgbClr val="ffffff"/>
              </a:solidFill>
              <a:latin typeface="Arial"/>
            </a:endParaRPr>
          </a:p>
        </p:txBody>
      </p:sp>
      <p:grpSp>
        <p:nvGrpSpPr>
          <p:cNvPr id="612" name="Google Shape;542;p43"/>
          <p:cNvGrpSpPr/>
          <p:nvPr/>
        </p:nvGrpSpPr>
        <p:grpSpPr>
          <a:xfrm>
            <a:off x="8238240" y="4419720"/>
            <a:ext cx="3785040" cy="2079000"/>
            <a:chOff x="8238240" y="4419720"/>
            <a:chExt cx="3785040" cy="2079000"/>
          </a:xfrm>
        </p:grpSpPr>
        <p:sp>
          <p:nvSpPr>
            <p:cNvPr id="613" name="Google Shape;543;p43"/>
            <p:cNvSpPr/>
            <p:nvPr/>
          </p:nvSpPr>
          <p:spPr>
            <a:xfrm>
              <a:off x="8259480" y="6370200"/>
              <a:ext cx="3742200" cy="128520"/>
            </a:xfrm>
            <a:custGeom>
              <a:avLst/>
              <a:gdLst>
                <a:gd name="textAreaLeft" fmla="*/ 0 w 3742200"/>
                <a:gd name="textAreaRight" fmla="*/ 3742560 w 3742200"/>
                <a:gd name="textAreaTop" fmla="*/ 0 h 128520"/>
                <a:gd name="textAreaBottom" fmla="*/ 128880 h 128520"/>
              </a:gdLst>
              <a:ahLst/>
              <a:rect l="textAreaLeft" t="textAreaTop" r="textAreaRight" b="textAreaBottom"/>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14" name="Google Shape;544;p43"/>
            <p:cNvSpPr/>
            <p:nvPr/>
          </p:nvSpPr>
          <p:spPr>
            <a:xfrm>
              <a:off x="8646840" y="4419720"/>
              <a:ext cx="2967840" cy="1935360"/>
            </a:xfrm>
            <a:custGeom>
              <a:avLst/>
              <a:gdLst>
                <a:gd name="textAreaLeft" fmla="*/ 0 w 2967840"/>
                <a:gd name="textAreaRight" fmla="*/ 2968200 w 2967840"/>
                <a:gd name="textAreaTop" fmla="*/ 0 h 1935360"/>
                <a:gd name="textAreaBottom" fmla="*/ 1935720 h 1935360"/>
              </a:gdLst>
              <a:ahLst/>
              <a:rect l="textAreaLeft" t="textAreaTop" r="textAreaRight" b="textAreaBottom"/>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15" name="Google Shape;545;p43"/>
            <p:cNvSpPr/>
            <p:nvPr/>
          </p:nvSpPr>
          <p:spPr>
            <a:xfrm>
              <a:off x="8773560" y="4537800"/>
              <a:ext cx="2709720" cy="1655640"/>
            </a:xfrm>
            <a:custGeom>
              <a:avLst/>
              <a:gdLst>
                <a:gd name="textAreaLeft" fmla="*/ 0 w 2709720"/>
                <a:gd name="textAreaRight" fmla="*/ 2710080 w 2709720"/>
                <a:gd name="textAreaTop" fmla="*/ 0 h 1655640"/>
                <a:gd name="textAreaBottom" fmla="*/ 1656000 h 1655640"/>
              </a:gdLst>
              <a:ahLst/>
              <a:rect l="textAreaLeft" t="textAreaTop" r="textAreaRight" b="textAreaBottom"/>
              <a:pathLst>
                <a:path w="1200150" h="733425">
                  <a:moveTo>
                    <a:pt x="7144" y="7144"/>
                  </a:moveTo>
                  <a:lnTo>
                    <a:pt x="1196816" y="7144"/>
                  </a:lnTo>
                  <a:lnTo>
                    <a:pt x="1196816" y="730091"/>
                  </a:lnTo>
                  <a:lnTo>
                    <a:pt x="7144" y="730091"/>
                  </a:lnTo>
                  <a:close/>
                </a:path>
              </a:pathLst>
            </a:custGeom>
            <a:solidFill>
              <a:srgbClr val="f2f2f2"/>
            </a:solidFill>
            <a:ln w="0">
              <a:noFill/>
            </a:ln>
          </p:spPr>
          <p:style>
            <a:lnRef idx="0"/>
            <a:fillRef idx="0"/>
            <a:effectRef idx="0"/>
            <a:fontRef idx="minor"/>
          </p:style>
          <p:txBody>
            <a:bodyPr anchor="ctr">
              <a:noAutofit/>
            </a:bodyPr>
            <a:p>
              <a:pPr>
                <a:lnSpc>
                  <a:spcPct val="100000"/>
                </a:lnSpc>
                <a:tabLst>
                  <a:tab algn="l" pos="0"/>
                </a:tabLst>
              </a:pPr>
              <a:r>
                <a:rPr b="0" lang="es-ES" sz="1800" spc="-1" strike="noStrike">
                  <a:solidFill>
                    <a:schemeClr val="dk1"/>
                  </a:solidFill>
                  <a:latin typeface="Arial"/>
                  <a:ea typeface="Arial"/>
                </a:rPr>
                <a:t>Hola Mundo_</a:t>
              </a:r>
              <a:endParaRPr b="0" lang="es-AR" sz="1800" spc="-1" strike="noStrike">
                <a:solidFill>
                  <a:srgbClr val="000000"/>
                </a:solidFill>
                <a:latin typeface="Arial"/>
              </a:endParaRPr>
            </a:p>
          </p:txBody>
        </p:sp>
        <p:sp>
          <p:nvSpPr>
            <p:cNvPr id="616" name="Google Shape;546;p43"/>
            <p:cNvSpPr/>
            <p:nvPr/>
          </p:nvSpPr>
          <p:spPr>
            <a:xfrm>
              <a:off x="8238240" y="6279840"/>
              <a:ext cx="3785040" cy="150120"/>
            </a:xfrm>
            <a:custGeom>
              <a:avLst/>
              <a:gdLst>
                <a:gd name="textAreaLeft" fmla="*/ 0 w 3785040"/>
                <a:gd name="textAreaRight" fmla="*/ 3785400 w 3785040"/>
                <a:gd name="textAreaTop" fmla="*/ 0 h 150120"/>
                <a:gd name="textAreaBottom" fmla="*/ 150480 h 150120"/>
              </a:gdLst>
              <a:ahLst/>
              <a:rect l="textAreaLeft" t="textAreaTop" r="textAreaRight" b="textAreaBottom"/>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17" name="Google Shape;547;p43"/>
            <p:cNvSpPr/>
            <p:nvPr/>
          </p:nvSpPr>
          <p:spPr>
            <a:xfrm>
              <a:off x="9869760" y="6296400"/>
              <a:ext cx="529200" cy="59760"/>
            </a:xfrm>
            <a:custGeom>
              <a:avLst/>
              <a:gdLst>
                <a:gd name="textAreaLeft" fmla="*/ 0 w 529200"/>
                <a:gd name="textAreaRight" fmla="*/ 529560 w 529200"/>
                <a:gd name="textAreaTop" fmla="*/ 0 h 59760"/>
                <a:gd name="textAreaBottom" fmla="*/ 60120 h 59760"/>
              </a:gdLst>
              <a:ahLst/>
              <a:rect l="textAreaLeft" t="textAreaTop" r="textAreaRight" b="textAreaBottom"/>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0">
              <a:noFill/>
            </a:ln>
          </p:spPr>
          <p:style>
            <a:lnRef idx="0"/>
            <a:fillRef idx="0"/>
            <a:effectRef idx="0"/>
            <a:fontRef idx="minor"/>
          </p:style>
          <p:txBody>
            <a:bodyPr tIns="29880" bIns="29880" anchor="ctr">
              <a:noAutofit/>
            </a:bodyPr>
            <a:p>
              <a:pPr>
                <a:lnSpc>
                  <a:spcPct val="100000"/>
                </a:lnSpc>
                <a:tabLst>
                  <a:tab algn="l" pos="0"/>
                </a:tabLst>
              </a:pPr>
              <a:endParaRPr b="0" lang="es-AR" sz="1400" spc="-1" strike="noStrike">
                <a:solidFill>
                  <a:srgbClr val="000000"/>
                </a:solidFill>
                <a:latin typeface="Arial"/>
              </a:endParaRPr>
            </a:p>
          </p:txBody>
        </p:sp>
        <p:grpSp>
          <p:nvGrpSpPr>
            <p:cNvPr id="618" name="Google Shape;548;p43"/>
            <p:cNvGrpSpPr/>
            <p:nvPr/>
          </p:nvGrpSpPr>
          <p:grpSpPr>
            <a:xfrm>
              <a:off x="8418240" y="6351480"/>
              <a:ext cx="135000" cy="37440"/>
              <a:chOff x="8418240" y="6351480"/>
              <a:chExt cx="135000" cy="37440"/>
            </a:xfrm>
          </p:grpSpPr>
          <p:sp>
            <p:nvSpPr>
              <p:cNvPr id="619" name="Google Shape;549;p43"/>
              <p:cNvSpPr/>
              <p:nvPr/>
            </p:nvSpPr>
            <p:spPr>
              <a:xfrm>
                <a:off x="8418240" y="6351480"/>
                <a:ext cx="135000" cy="37440"/>
              </a:xfrm>
              <a:prstGeom prst="roundRect">
                <a:avLst>
                  <a:gd name="adj" fmla="val 28154"/>
                </a:avLst>
              </a:prstGeom>
              <a:solidFill>
                <a:srgbClr val="bfbfbf"/>
              </a:solidFill>
              <a:ln w="0">
                <a:noFill/>
              </a:ln>
            </p:spPr>
            <p:style>
              <a:lnRef idx="0"/>
              <a:fillRef idx="0"/>
              <a:effectRef idx="0"/>
              <a:fontRef idx="minor"/>
            </p:style>
            <p:txBody>
              <a:bodyPr tIns="15840" bIns="15840" anchor="ctr">
                <a:noAutofit/>
              </a:bodyPr>
              <a:p>
                <a:pPr algn="ctr">
                  <a:lnSpc>
                    <a:spcPct val="100000"/>
                  </a:lnSpc>
                  <a:tabLst>
                    <a:tab algn="l" pos="0"/>
                  </a:tabLst>
                </a:pPr>
                <a:endParaRPr b="0" lang="es-AR" sz="1400" spc="-1" strike="noStrike">
                  <a:solidFill>
                    <a:srgbClr val="000000"/>
                  </a:solidFill>
                  <a:latin typeface="Arial"/>
                </a:endParaRPr>
              </a:p>
            </p:txBody>
          </p:sp>
          <p:sp>
            <p:nvSpPr>
              <p:cNvPr id="620" name="Google Shape;550;p43"/>
              <p:cNvSpPr/>
              <p:nvPr/>
            </p:nvSpPr>
            <p:spPr>
              <a:xfrm>
                <a:off x="8448840" y="6360840"/>
                <a:ext cx="73800" cy="17640"/>
              </a:xfrm>
              <a:prstGeom prst="roundRect">
                <a:avLst>
                  <a:gd name="adj" fmla="val 28154"/>
                </a:avLst>
              </a:prstGeom>
              <a:solidFill>
                <a:srgbClr val="595959"/>
              </a:solidFill>
              <a:ln w="0">
                <a:noFill/>
              </a:ln>
            </p:spPr>
            <p:style>
              <a:lnRef idx="0"/>
              <a:fillRef idx="0"/>
              <a:effectRef idx="0"/>
              <a:fontRef idx="minor"/>
            </p:style>
            <p:txBody>
              <a:bodyPr tIns="7200" bIns="7200"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621" name="Google Shape;551;p43"/>
            <p:cNvGrpSpPr/>
            <p:nvPr/>
          </p:nvGrpSpPr>
          <p:grpSpPr>
            <a:xfrm>
              <a:off x="11642040" y="6351120"/>
              <a:ext cx="289440" cy="37440"/>
              <a:chOff x="11642040" y="6351120"/>
              <a:chExt cx="289440" cy="37440"/>
            </a:xfrm>
          </p:grpSpPr>
          <p:sp>
            <p:nvSpPr>
              <p:cNvPr id="622" name="Google Shape;552;p43"/>
              <p:cNvSpPr/>
              <p:nvPr/>
            </p:nvSpPr>
            <p:spPr>
              <a:xfrm>
                <a:off x="11642040" y="6351120"/>
                <a:ext cx="289440" cy="37440"/>
              </a:xfrm>
              <a:prstGeom prst="roundRect">
                <a:avLst>
                  <a:gd name="adj" fmla="val 28154"/>
                </a:avLst>
              </a:prstGeom>
              <a:solidFill>
                <a:srgbClr val="bfbfbf"/>
              </a:solidFill>
              <a:ln w="0">
                <a:noFill/>
              </a:ln>
            </p:spPr>
            <p:style>
              <a:lnRef idx="0"/>
              <a:fillRef idx="0"/>
              <a:effectRef idx="0"/>
              <a:fontRef idx="minor"/>
            </p:style>
            <p:txBody>
              <a:bodyPr tIns="15840" bIns="15840" anchor="ctr">
                <a:noAutofit/>
              </a:bodyPr>
              <a:p>
                <a:pPr algn="ctr">
                  <a:lnSpc>
                    <a:spcPct val="100000"/>
                  </a:lnSpc>
                  <a:tabLst>
                    <a:tab algn="l" pos="0"/>
                  </a:tabLst>
                </a:pPr>
                <a:endParaRPr b="0" lang="es-AR" sz="1400" spc="-1" strike="noStrike">
                  <a:solidFill>
                    <a:srgbClr val="000000"/>
                  </a:solidFill>
                  <a:latin typeface="Arial"/>
                </a:endParaRPr>
              </a:p>
            </p:txBody>
          </p:sp>
          <p:sp>
            <p:nvSpPr>
              <p:cNvPr id="623" name="Google Shape;553;p43"/>
              <p:cNvSpPr/>
              <p:nvPr/>
            </p:nvSpPr>
            <p:spPr>
              <a:xfrm>
                <a:off x="11697120" y="6360480"/>
                <a:ext cx="179280" cy="17640"/>
              </a:xfrm>
              <a:prstGeom prst="roundRect">
                <a:avLst>
                  <a:gd name="adj" fmla="val 28154"/>
                </a:avLst>
              </a:prstGeom>
              <a:solidFill>
                <a:srgbClr val="595959"/>
              </a:solidFill>
              <a:ln w="0">
                <a:noFill/>
              </a:ln>
            </p:spPr>
            <p:style>
              <a:lnRef idx="0"/>
              <a:fillRef idx="0"/>
              <a:effectRef idx="0"/>
              <a:fontRef idx="minor"/>
            </p:style>
            <p:txBody>
              <a:bodyPr tIns="7200" bIns="7200" anchor="ctr">
                <a:noAutofit/>
              </a:bodyPr>
              <a:p>
                <a:pPr algn="ctr">
                  <a:lnSpc>
                    <a:spcPct val="100000"/>
                  </a:lnSpc>
                  <a:tabLst>
                    <a:tab algn="l" pos="0"/>
                  </a:tabLst>
                </a:pPr>
                <a:endParaRPr b="0" lang="es-AR" sz="1400" spc="-1" strike="noStrike">
                  <a:solidFill>
                    <a:srgbClr val="000000"/>
                  </a:solidFill>
                  <a:latin typeface="Arial"/>
                </a:endParaRPr>
              </a:p>
            </p:txBody>
          </p:sp>
        </p:grpSp>
        <p:sp>
          <p:nvSpPr>
            <p:cNvPr id="624" name="Google Shape;554;p43"/>
            <p:cNvSpPr/>
            <p:nvPr/>
          </p:nvSpPr>
          <p:spPr>
            <a:xfrm>
              <a:off x="9691200" y="4425840"/>
              <a:ext cx="1792080" cy="1776600"/>
            </a:xfrm>
            <a:custGeom>
              <a:avLst/>
              <a:gdLst>
                <a:gd name="textAreaLeft" fmla="*/ 0 w 1792080"/>
                <a:gd name="textAreaRight" fmla="*/ 1792440 w 1792080"/>
                <a:gd name="textAreaTop" fmla="*/ 0 h 1776600"/>
                <a:gd name="textAreaBottom" fmla="*/ 1776960 h 1776600"/>
              </a:gdLst>
              <a:ahLst/>
              <a:rect l="textAreaLeft" t="textAreaTop" r="textAreaRight" b="textAreaBottom"/>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grpSp>
      <p:sp>
        <p:nvSpPr>
          <p:cNvPr id="625" name="Google Shape;555;p43"/>
          <p:cNvSpPr/>
          <p:nvPr/>
        </p:nvSpPr>
        <p:spPr>
          <a:xfrm>
            <a:off x="0" y="3850200"/>
            <a:ext cx="11477880" cy="360720"/>
          </a:xfrm>
          <a:prstGeom prst="rect">
            <a:avLst/>
          </a:prstGeom>
          <a:solidFill>
            <a:schemeClr val="accent1">
              <a:alpha val="53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626" name="Google Shape;556;p43"/>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Google Shape;561;p44"/>
          <p:cNvSpPr/>
          <p:nvPr/>
        </p:nvSpPr>
        <p:spPr>
          <a:xfrm>
            <a:off x="3659400" y="1909800"/>
            <a:ext cx="6460200" cy="3405960"/>
          </a:xfrm>
          <a:prstGeom prst="roundRect">
            <a:avLst>
              <a:gd name="adj" fmla="val 9028"/>
            </a:avLst>
          </a:prstGeom>
          <a:solidFill>
            <a:schemeClr val="accent1">
              <a:alpha val="6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nvGrpSpPr>
          <p:cNvPr id="628" name="Google Shape;562;p44"/>
          <p:cNvGrpSpPr/>
          <p:nvPr/>
        </p:nvGrpSpPr>
        <p:grpSpPr>
          <a:xfrm>
            <a:off x="3773880" y="2101320"/>
            <a:ext cx="892440" cy="892440"/>
            <a:chOff x="3773880" y="2101320"/>
            <a:chExt cx="892440" cy="892440"/>
          </a:xfrm>
        </p:grpSpPr>
        <p:sp>
          <p:nvSpPr>
            <p:cNvPr id="629" name="Google Shape;563;p44"/>
            <p:cNvSpPr/>
            <p:nvPr/>
          </p:nvSpPr>
          <p:spPr>
            <a:xfrm>
              <a:off x="3773880" y="2101320"/>
              <a:ext cx="892440" cy="892440"/>
            </a:xfrm>
            <a:prstGeom prst="arc">
              <a:avLst>
                <a:gd name="adj1" fmla="val 5614108"/>
                <a:gd name="adj2" fmla="val 16174202"/>
              </a:avLst>
            </a:prstGeom>
            <a:noFill/>
            <a:ln w="25400">
              <a:solidFill>
                <a:srgbClr val="ffffff"/>
              </a:solidFill>
              <a:miter/>
              <a:headEnd len="med" type="oval" w="med"/>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630" name="Google Shape;564;p44"/>
            <p:cNvSpPr/>
            <p:nvPr/>
          </p:nvSpPr>
          <p:spPr>
            <a:xfrm>
              <a:off x="3857760" y="2183400"/>
              <a:ext cx="728280" cy="7282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631" name="Google Shape;565;p44"/>
          <p:cNvGrpSpPr/>
          <p:nvPr/>
        </p:nvGrpSpPr>
        <p:grpSpPr>
          <a:xfrm>
            <a:off x="3898440" y="3898800"/>
            <a:ext cx="892440" cy="892440"/>
            <a:chOff x="3898440" y="3898800"/>
            <a:chExt cx="892440" cy="892440"/>
          </a:xfrm>
        </p:grpSpPr>
        <p:sp>
          <p:nvSpPr>
            <p:cNvPr id="632" name="Google Shape;566;p44"/>
            <p:cNvSpPr/>
            <p:nvPr/>
          </p:nvSpPr>
          <p:spPr>
            <a:xfrm>
              <a:off x="3898440" y="3898800"/>
              <a:ext cx="892440" cy="892440"/>
            </a:xfrm>
            <a:prstGeom prst="arc">
              <a:avLst>
                <a:gd name="adj1" fmla="val 5614108"/>
                <a:gd name="adj2" fmla="val 16174202"/>
              </a:avLst>
            </a:prstGeom>
            <a:noFill/>
            <a:ln w="25400">
              <a:solidFill>
                <a:srgbClr val="ffffff"/>
              </a:solidFill>
              <a:miter/>
              <a:headEnd len="med" type="oval" w="med"/>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633" name="Google Shape;567;p44"/>
            <p:cNvSpPr/>
            <p:nvPr/>
          </p:nvSpPr>
          <p:spPr>
            <a:xfrm>
              <a:off x="3982320" y="3980880"/>
              <a:ext cx="728280" cy="7282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sp>
        <p:nvSpPr>
          <p:cNvPr id="634" name="Google Shape;568;p44"/>
          <p:cNvSpPr/>
          <p:nvPr/>
        </p:nvSpPr>
        <p:spPr>
          <a:xfrm>
            <a:off x="3898440" y="2323440"/>
            <a:ext cx="644040" cy="45684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rgbClr val="a5a5a5"/>
                </a:solidFill>
                <a:latin typeface="Arial"/>
                <a:ea typeface="Arial"/>
              </a:rPr>
              <a:t>01</a:t>
            </a:r>
            <a:endParaRPr b="0" lang="es-AR" sz="2400" spc="-1" strike="noStrike">
              <a:solidFill>
                <a:srgbClr val="ffffff"/>
              </a:solidFill>
              <a:latin typeface="Arial"/>
            </a:endParaRPr>
          </a:p>
        </p:txBody>
      </p:sp>
      <p:sp>
        <p:nvSpPr>
          <p:cNvPr id="635" name="Google Shape;569;p44"/>
          <p:cNvSpPr/>
          <p:nvPr/>
        </p:nvSpPr>
        <p:spPr>
          <a:xfrm>
            <a:off x="4556520" y="2053440"/>
            <a:ext cx="5297400" cy="1462680"/>
          </a:xfrm>
          <a:prstGeom prst="rect">
            <a:avLst/>
          </a:prstGeom>
          <a:noFill/>
          <a:ln w="0">
            <a:noFill/>
          </a:ln>
        </p:spPr>
        <p:style>
          <a:lnRef idx="0"/>
          <a:fillRef idx="0"/>
          <a:effectRef idx="0"/>
          <a:fontRef idx="minor"/>
        </p:style>
        <p:txBody>
          <a:bodyPr anchor="t">
            <a:spAutoFit/>
          </a:bodyPr>
          <a:p>
            <a:pPr marL="361800" indent="1440">
              <a:lnSpc>
                <a:spcPct val="100000"/>
              </a:lnSpc>
              <a:tabLst>
                <a:tab algn="l" pos="0"/>
              </a:tabLst>
            </a:pPr>
            <a:r>
              <a:rPr b="0" lang="es-ES" sz="1800" spc="-1" strike="noStrike">
                <a:solidFill>
                  <a:schemeClr val="lt1"/>
                </a:solidFill>
                <a:latin typeface="Arial"/>
                <a:ea typeface="Arial"/>
              </a:rPr>
              <a:t>Conjunto de conocimientos científicos y técnicas  que hacen posible el tratamiento automático de la información por medio de ordenadores</a:t>
            </a:r>
            <a:br>
              <a:rPr sz="1800"/>
            </a:br>
            <a:endParaRPr b="0" lang="es-AR" sz="1800" spc="-1" strike="noStrike">
              <a:solidFill>
                <a:srgbClr val="ffffff"/>
              </a:solidFill>
              <a:latin typeface="Arial"/>
            </a:endParaRPr>
          </a:p>
        </p:txBody>
      </p:sp>
      <p:sp>
        <p:nvSpPr>
          <p:cNvPr id="636" name="Google Shape;570;p44"/>
          <p:cNvSpPr/>
          <p:nvPr/>
        </p:nvSpPr>
        <p:spPr>
          <a:xfrm>
            <a:off x="4022640" y="4114440"/>
            <a:ext cx="644040" cy="45684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rgbClr val="a5a5a5"/>
                </a:solidFill>
                <a:latin typeface="Arial"/>
                <a:ea typeface="Arial"/>
              </a:rPr>
              <a:t>02</a:t>
            </a:r>
            <a:endParaRPr b="0" lang="es-AR" sz="2400" spc="-1" strike="noStrike">
              <a:solidFill>
                <a:srgbClr val="ffffff"/>
              </a:solidFill>
              <a:latin typeface="Arial"/>
            </a:endParaRPr>
          </a:p>
        </p:txBody>
      </p:sp>
      <p:sp>
        <p:nvSpPr>
          <p:cNvPr id="637" name="Google Shape;571;p44"/>
          <p:cNvSpPr/>
          <p:nvPr/>
        </p:nvSpPr>
        <p:spPr>
          <a:xfrm>
            <a:off x="5881680" y="889200"/>
            <a:ext cx="3638160" cy="1324080"/>
          </a:xfrm>
          <a:prstGeom prst="rect">
            <a:avLst/>
          </a:prstGeom>
          <a:noFill/>
          <a:ln w="0">
            <a:noFill/>
          </a:ln>
        </p:spPr>
        <p:style>
          <a:lnRef idx="0"/>
          <a:fillRef idx="0"/>
          <a:effectRef idx="0"/>
          <a:fontRef idx="minor"/>
        </p:style>
        <p:txBody>
          <a:bodyPr lIns="360000" anchor="ctr">
            <a:noAutofit/>
          </a:bodyPr>
          <a:p>
            <a:pPr>
              <a:lnSpc>
                <a:spcPct val="100000"/>
              </a:lnSpc>
              <a:tabLst>
                <a:tab algn="l" pos="0"/>
              </a:tabLst>
            </a:pPr>
            <a:r>
              <a:rPr b="0" lang="es-ES" sz="4800" spc="-1" strike="noStrike">
                <a:solidFill>
                  <a:schemeClr val="lt1"/>
                </a:solidFill>
                <a:latin typeface="Arial"/>
                <a:ea typeface="Arial"/>
              </a:rPr>
              <a:t>Informática</a:t>
            </a:r>
            <a:endParaRPr b="0" lang="es-AR" sz="4800" spc="-1" strike="noStrike">
              <a:solidFill>
                <a:srgbClr val="ffffff"/>
              </a:solidFill>
              <a:latin typeface="Arial"/>
            </a:endParaRPr>
          </a:p>
        </p:txBody>
      </p:sp>
      <p:sp>
        <p:nvSpPr>
          <p:cNvPr id="638" name="Google Shape;572;p44"/>
          <p:cNvSpPr/>
          <p:nvPr/>
        </p:nvSpPr>
        <p:spPr>
          <a:xfrm>
            <a:off x="4470480" y="3378240"/>
            <a:ext cx="5649480" cy="2031120"/>
          </a:xfrm>
          <a:prstGeom prst="rect">
            <a:avLst/>
          </a:prstGeom>
          <a:noFill/>
          <a:ln w="0">
            <a:noFill/>
          </a:ln>
        </p:spPr>
        <p:style>
          <a:lnRef idx="0"/>
          <a:fillRef idx="0"/>
          <a:effectRef idx="0"/>
          <a:fontRef idx="minor"/>
        </p:style>
        <p:txBody>
          <a:bodyPr anchor="t">
            <a:noAutofit/>
          </a:bodyPr>
          <a:p>
            <a:pPr marL="457200" indent="1440">
              <a:lnSpc>
                <a:spcPct val="100000"/>
              </a:lnSpc>
              <a:tabLst>
                <a:tab algn="l" pos="0"/>
              </a:tabLst>
            </a:pPr>
            <a:r>
              <a:rPr b="0" lang="es-ES" sz="1800" spc="-1" strike="noStrike">
                <a:solidFill>
                  <a:schemeClr val="lt1"/>
                </a:solidFill>
                <a:latin typeface="Arial"/>
                <a:ea typeface="Arial"/>
              </a:rPr>
              <a:t>Máquina electrónica, analógica o digital,</a:t>
            </a:r>
            <a:br>
              <a:rPr sz="1800"/>
            </a:br>
            <a:r>
              <a:rPr b="0" lang="es-ES" sz="1800" spc="-1" strike="noStrike">
                <a:solidFill>
                  <a:schemeClr val="lt1"/>
                </a:solidFill>
                <a:latin typeface="Arial"/>
                <a:ea typeface="Arial"/>
              </a:rPr>
              <a:t>dotada de una memoria de gran capacidad </a:t>
            </a:r>
            <a:br>
              <a:rPr sz="1800"/>
            </a:br>
            <a:r>
              <a:rPr b="0" lang="es-ES" sz="1800" spc="-1" strike="noStrike">
                <a:solidFill>
                  <a:schemeClr val="lt1"/>
                </a:solidFill>
                <a:latin typeface="Arial"/>
                <a:ea typeface="Arial"/>
              </a:rPr>
              <a:t>y de métodos de tratamiento de la  Información, capaz de resolver problemas matemáticos y lógicos mediante la ejecución de programas informáticos</a:t>
            </a:r>
            <a:endParaRPr b="0" lang="es-AR" sz="1800" spc="-1" strike="noStrike">
              <a:solidFill>
                <a:srgbClr val="ffffff"/>
              </a:solidFill>
              <a:latin typeface="Arial"/>
            </a:endParaRPr>
          </a:p>
          <a:p>
            <a:pPr>
              <a:lnSpc>
                <a:spcPct val="100000"/>
              </a:lnSpc>
              <a:tabLst>
                <a:tab algn="l" pos="0"/>
              </a:tabLst>
            </a:pPr>
            <a:endParaRPr b="0" lang="es-AR" sz="1800" spc="-1" strike="noStrike">
              <a:solidFill>
                <a:srgbClr val="ffffff"/>
              </a:solidFill>
              <a:latin typeface="Arial"/>
            </a:endParaRPr>
          </a:p>
        </p:txBody>
      </p:sp>
      <p:grpSp>
        <p:nvGrpSpPr>
          <p:cNvPr id="639" name="Google Shape;573;p44"/>
          <p:cNvGrpSpPr/>
          <p:nvPr/>
        </p:nvGrpSpPr>
        <p:grpSpPr>
          <a:xfrm>
            <a:off x="1451160" y="230040"/>
            <a:ext cx="2202480" cy="5527440"/>
            <a:chOff x="1451160" y="230040"/>
            <a:chExt cx="2202480" cy="5527440"/>
          </a:xfrm>
        </p:grpSpPr>
        <p:sp>
          <p:nvSpPr>
            <p:cNvPr id="640" name="Google Shape;574;p44"/>
            <p:cNvSpPr/>
            <p:nvPr/>
          </p:nvSpPr>
          <p:spPr>
            <a:xfrm>
              <a:off x="2347920" y="5205600"/>
              <a:ext cx="824760" cy="379800"/>
            </a:xfrm>
            <a:custGeom>
              <a:avLst/>
              <a:gdLst>
                <a:gd name="textAreaLeft" fmla="*/ 0 w 824760"/>
                <a:gd name="textAreaRight" fmla="*/ 825120 w 824760"/>
                <a:gd name="textAreaTop" fmla="*/ 0 h 379800"/>
                <a:gd name="textAreaBottom" fmla="*/ 380160 h 379800"/>
              </a:gdLst>
              <a:ahLst/>
              <a:rect l="textAreaLeft" t="textAreaTop" r="textAreaRight" b="textAreaBottom"/>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41" name="Google Shape;575;p44"/>
            <p:cNvSpPr/>
            <p:nvPr/>
          </p:nvSpPr>
          <p:spPr>
            <a:xfrm>
              <a:off x="1911240" y="5274720"/>
              <a:ext cx="364320" cy="474840"/>
            </a:xfrm>
            <a:custGeom>
              <a:avLst/>
              <a:gdLst>
                <a:gd name="textAreaLeft" fmla="*/ 0 w 364320"/>
                <a:gd name="textAreaRight" fmla="*/ 364680 w 364320"/>
                <a:gd name="textAreaTop" fmla="*/ 0 h 474840"/>
                <a:gd name="textAreaBottom" fmla="*/ 475200 h 474840"/>
              </a:gdLst>
              <a:ahLst/>
              <a:rect l="textAreaLeft" t="textAreaTop" r="textAreaRight" b="textAreaBottom"/>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42" name="Google Shape;576;p44"/>
            <p:cNvSpPr/>
            <p:nvPr/>
          </p:nvSpPr>
          <p:spPr>
            <a:xfrm>
              <a:off x="2048400" y="528840"/>
              <a:ext cx="535320" cy="926280"/>
            </a:xfrm>
            <a:custGeom>
              <a:avLst/>
              <a:gdLst>
                <a:gd name="textAreaLeft" fmla="*/ 0 w 535320"/>
                <a:gd name="textAreaRight" fmla="*/ 535680 w 535320"/>
                <a:gd name="textAreaTop" fmla="*/ 0 h 926280"/>
                <a:gd name="textAreaBottom" fmla="*/ 926640 h 926280"/>
              </a:gdLst>
              <a:ahLst/>
              <a:rect l="textAreaLeft" t="textAreaTop" r="textAreaRight" b="textAreaBottom"/>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43" name="Google Shape;577;p44"/>
            <p:cNvSpPr/>
            <p:nvPr/>
          </p:nvSpPr>
          <p:spPr>
            <a:xfrm>
              <a:off x="1451160" y="920160"/>
              <a:ext cx="1458360" cy="1272960"/>
            </a:xfrm>
            <a:custGeom>
              <a:avLst/>
              <a:gdLst>
                <a:gd name="textAreaLeft" fmla="*/ 0 w 1458360"/>
                <a:gd name="textAreaRight" fmla="*/ 1458720 w 1458360"/>
                <a:gd name="textAreaTop" fmla="*/ 0 h 1272960"/>
                <a:gd name="textAreaBottom" fmla="*/ 1273320 h 1272960"/>
              </a:gdLst>
              <a:ahLst/>
              <a:rect l="textAreaLeft" t="textAreaTop" r="textAreaRight" b="textAreaBottom"/>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44" name="Google Shape;578;p44"/>
            <p:cNvSpPr/>
            <p:nvPr/>
          </p:nvSpPr>
          <p:spPr>
            <a:xfrm>
              <a:off x="2784600" y="1813680"/>
              <a:ext cx="537120" cy="455760"/>
            </a:xfrm>
            <a:custGeom>
              <a:avLst/>
              <a:gdLst>
                <a:gd name="textAreaLeft" fmla="*/ 0 w 537120"/>
                <a:gd name="textAreaRight" fmla="*/ 537480 w 537120"/>
                <a:gd name="textAreaTop" fmla="*/ 0 h 455760"/>
                <a:gd name="textAreaBottom" fmla="*/ 456120 h 455760"/>
              </a:gdLst>
              <a:ahLst/>
              <a:rect l="textAreaLeft" t="textAreaTop" r="textAreaRight" b="textAreaBottom"/>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45" name="Google Shape;579;p44"/>
            <p:cNvSpPr/>
            <p:nvPr/>
          </p:nvSpPr>
          <p:spPr>
            <a:xfrm>
              <a:off x="1758960" y="1878480"/>
              <a:ext cx="1170360" cy="3497040"/>
            </a:xfrm>
            <a:custGeom>
              <a:avLst/>
              <a:gdLst>
                <a:gd name="textAreaLeft" fmla="*/ 0 w 1170360"/>
                <a:gd name="textAreaRight" fmla="*/ 1170720 w 1170360"/>
                <a:gd name="textAreaTop" fmla="*/ 0 h 3497040"/>
                <a:gd name="textAreaBottom" fmla="*/ 3497400 h 3497040"/>
              </a:gdLst>
              <a:ahLst/>
              <a:rect l="textAreaLeft" t="textAreaTop" r="textAreaRight" b="textAreaBottom"/>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46" name="Google Shape;580;p44"/>
            <p:cNvSpPr/>
            <p:nvPr/>
          </p:nvSpPr>
          <p:spPr>
            <a:xfrm>
              <a:off x="2335680" y="5183640"/>
              <a:ext cx="844200" cy="436680"/>
            </a:xfrm>
            <a:custGeom>
              <a:avLst/>
              <a:gdLst>
                <a:gd name="textAreaLeft" fmla="*/ 0 w 844200"/>
                <a:gd name="textAreaRight" fmla="*/ 844560 w 844200"/>
                <a:gd name="textAreaTop" fmla="*/ 0 h 436680"/>
                <a:gd name="textAreaBottom" fmla="*/ 437040 h 436680"/>
              </a:gdLst>
              <a:ahLst/>
              <a:rect l="textAreaLeft" t="textAreaTop" r="textAreaRight" b="textAreaBottom"/>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47" name="Google Shape;581;p44"/>
            <p:cNvSpPr/>
            <p:nvPr/>
          </p:nvSpPr>
          <p:spPr>
            <a:xfrm>
              <a:off x="2016000" y="230040"/>
              <a:ext cx="632880" cy="531720"/>
            </a:xfrm>
            <a:custGeom>
              <a:avLst/>
              <a:gdLst>
                <a:gd name="textAreaLeft" fmla="*/ 0 w 632880"/>
                <a:gd name="textAreaRight" fmla="*/ 633240 w 632880"/>
                <a:gd name="textAreaTop" fmla="*/ 0 h 531720"/>
                <a:gd name="textAreaBottom" fmla="*/ 532080 h 531720"/>
              </a:gdLst>
              <a:ahLst/>
              <a:rect l="textAreaLeft" t="textAreaTop" r="textAreaRight" b="textAreaBottom"/>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48" name="Google Shape;582;p44"/>
            <p:cNvSpPr/>
            <p:nvPr/>
          </p:nvSpPr>
          <p:spPr>
            <a:xfrm>
              <a:off x="2007000" y="576360"/>
              <a:ext cx="191520" cy="417960"/>
            </a:xfrm>
            <a:custGeom>
              <a:avLst/>
              <a:gdLst>
                <a:gd name="textAreaLeft" fmla="*/ 0 w 191520"/>
                <a:gd name="textAreaRight" fmla="*/ 191880 w 191520"/>
                <a:gd name="textAreaTop" fmla="*/ 0 h 417960"/>
                <a:gd name="textAreaBottom" fmla="*/ 418320 h 417960"/>
              </a:gdLst>
              <a:ahLst/>
              <a:rect l="textAreaLeft" t="textAreaTop" r="textAreaRight" b="textAreaBottom"/>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49" name="Google Shape;583;p44"/>
            <p:cNvSpPr/>
            <p:nvPr/>
          </p:nvSpPr>
          <p:spPr>
            <a:xfrm>
              <a:off x="1483560" y="2121840"/>
              <a:ext cx="383400" cy="170640"/>
            </a:xfrm>
            <a:custGeom>
              <a:avLst/>
              <a:gdLst>
                <a:gd name="textAreaLeft" fmla="*/ 0 w 383400"/>
                <a:gd name="textAreaRight" fmla="*/ 383760 w 383400"/>
                <a:gd name="textAreaTop" fmla="*/ 0 h 170640"/>
                <a:gd name="textAreaBottom" fmla="*/ 171000 h 170640"/>
              </a:gdLst>
              <a:ahLst/>
              <a:rect l="textAreaLeft" t="textAreaTop" r="textAreaRight" b="textAreaBottom"/>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50" name="Google Shape;584;p44"/>
            <p:cNvSpPr/>
            <p:nvPr/>
          </p:nvSpPr>
          <p:spPr>
            <a:xfrm>
              <a:off x="1899000" y="5282640"/>
              <a:ext cx="402840" cy="474840"/>
            </a:xfrm>
            <a:custGeom>
              <a:avLst/>
              <a:gdLst>
                <a:gd name="textAreaLeft" fmla="*/ 0 w 402840"/>
                <a:gd name="textAreaRight" fmla="*/ 403200 w 402840"/>
                <a:gd name="textAreaTop" fmla="*/ 0 h 474840"/>
                <a:gd name="textAreaBottom" fmla="*/ 475200 h 474840"/>
              </a:gdLst>
              <a:ahLst/>
              <a:rect l="textAreaLeft" t="textAreaTop" r="textAreaRight" b="textAreaBottom"/>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51" name="Google Shape;585;p44"/>
            <p:cNvSpPr/>
            <p:nvPr/>
          </p:nvSpPr>
          <p:spPr>
            <a:xfrm>
              <a:off x="1499040" y="1748880"/>
              <a:ext cx="1362240" cy="531720"/>
            </a:xfrm>
            <a:custGeom>
              <a:avLst/>
              <a:gdLst>
                <a:gd name="textAreaLeft" fmla="*/ 0 w 1362240"/>
                <a:gd name="textAreaRight" fmla="*/ 1362600 w 1362240"/>
                <a:gd name="textAreaTop" fmla="*/ 0 h 531720"/>
                <a:gd name="textAreaBottom" fmla="*/ 532080 h 531720"/>
              </a:gdLst>
              <a:ahLst/>
              <a:rect l="textAreaLeft" t="textAreaTop" r="textAreaRight" b="textAreaBottom"/>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52" name="Google Shape;586;p44"/>
            <p:cNvSpPr/>
            <p:nvPr/>
          </p:nvSpPr>
          <p:spPr>
            <a:xfrm>
              <a:off x="2671920" y="1821960"/>
              <a:ext cx="632880" cy="455760"/>
            </a:xfrm>
            <a:custGeom>
              <a:avLst/>
              <a:gdLst>
                <a:gd name="textAreaLeft" fmla="*/ 0 w 632880"/>
                <a:gd name="textAreaRight" fmla="*/ 633240 w 632880"/>
                <a:gd name="textAreaTop" fmla="*/ 0 h 455760"/>
                <a:gd name="textAreaBottom" fmla="*/ 456120 h 455760"/>
              </a:gdLst>
              <a:ahLst/>
              <a:rect l="textAreaLeft" t="textAreaTop" r="textAreaRight" b="textAreaBottom"/>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53" name="Google Shape;587;p44"/>
            <p:cNvSpPr/>
            <p:nvPr/>
          </p:nvSpPr>
          <p:spPr>
            <a:xfrm>
              <a:off x="2859840" y="1886040"/>
              <a:ext cx="133920" cy="113760"/>
            </a:xfrm>
            <a:custGeom>
              <a:avLst/>
              <a:gdLst>
                <a:gd name="textAreaLeft" fmla="*/ 0 w 133920"/>
                <a:gd name="textAreaRight" fmla="*/ 134280 w 133920"/>
                <a:gd name="textAreaTop" fmla="*/ 0 h 113760"/>
                <a:gd name="textAreaBottom" fmla="*/ 114120 h 113760"/>
              </a:gdLst>
              <a:ahLst/>
              <a:rect l="textAreaLeft" t="textAreaTop" r="textAreaRight" b="textAreaBottom"/>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54" name="Google Shape;588;p44"/>
            <p:cNvSpPr/>
            <p:nvPr/>
          </p:nvSpPr>
          <p:spPr>
            <a:xfrm>
              <a:off x="2959560" y="1881000"/>
              <a:ext cx="133920" cy="113760"/>
            </a:xfrm>
            <a:custGeom>
              <a:avLst/>
              <a:gdLst>
                <a:gd name="textAreaLeft" fmla="*/ 0 w 133920"/>
                <a:gd name="textAreaRight" fmla="*/ 134280 w 133920"/>
                <a:gd name="textAreaTop" fmla="*/ 0 h 113760"/>
                <a:gd name="textAreaBottom" fmla="*/ 114120 h 113760"/>
              </a:gdLst>
              <a:ahLst/>
              <a:rect l="textAreaLeft" t="textAreaTop" r="textAreaRight" b="textAreaBottom"/>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55" name="Google Shape;589;p44"/>
            <p:cNvSpPr/>
            <p:nvPr/>
          </p:nvSpPr>
          <p:spPr>
            <a:xfrm>
              <a:off x="3069000" y="1860120"/>
              <a:ext cx="114840" cy="94680"/>
            </a:xfrm>
            <a:custGeom>
              <a:avLst/>
              <a:gdLst>
                <a:gd name="textAreaLeft" fmla="*/ 0 w 114840"/>
                <a:gd name="textAreaRight" fmla="*/ 115200 w 114840"/>
                <a:gd name="textAreaTop" fmla="*/ 0 h 94680"/>
                <a:gd name="textAreaBottom" fmla="*/ 95040 h 94680"/>
              </a:gdLst>
              <a:ahLst/>
              <a:rect l="textAreaLeft" t="textAreaTop" r="textAreaRight" b="textAreaBottom"/>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grpSp>
          <p:nvGrpSpPr>
            <p:cNvPr id="656" name="Google Shape;590;p44"/>
            <p:cNvGrpSpPr/>
            <p:nvPr/>
          </p:nvGrpSpPr>
          <p:grpSpPr>
            <a:xfrm>
              <a:off x="1830240" y="2471040"/>
              <a:ext cx="919800" cy="255960"/>
              <a:chOff x="1830240" y="2471040"/>
              <a:chExt cx="919800" cy="255960"/>
            </a:xfrm>
          </p:grpSpPr>
          <p:sp>
            <p:nvSpPr>
              <p:cNvPr id="657" name="Google Shape;591;p44"/>
              <p:cNvSpPr/>
              <p:nvPr/>
            </p:nvSpPr>
            <p:spPr>
              <a:xfrm>
                <a:off x="2673720" y="2524680"/>
                <a:ext cx="76320" cy="132840"/>
              </a:xfrm>
              <a:custGeom>
                <a:avLst/>
                <a:gdLst>
                  <a:gd name="textAreaLeft" fmla="*/ 0 w 76320"/>
                  <a:gd name="textAreaRight" fmla="*/ 76680 w 76320"/>
                  <a:gd name="textAreaTop" fmla="*/ 0 h 132840"/>
                  <a:gd name="textAreaBottom" fmla="*/ 133200 h 132840"/>
                </a:gdLst>
                <a:ahLst/>
                <a:rect l="textAreaLeft" t="textAreaTop" r="textAreaRight" b="textAreaBottom"/>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58" name="Google Shape;592;p44"/>
              <p:cNvSpPr/>
              <p:nvPr/>
            </p:nvSpPr>
            <p:spPr>
              <a:xfrm>
                <a:off x="1919160" y="2486520"/>
                <a:ext cx="364320" cy="208800"/>
              </a:xfrm>
              <a:custGeom>
                <a:avLst/>
                <a:gdLst>
                  <a:gd name="textAreaLeft" fmla="*/ 0 w 364320"/>
                  <a:gd name="textAreaRight" fmla="*/ 364680 w 364320"/>
                  <a:gd name="textAreaTop" fmla="*/ 0 h 208800"/>
                  <a:gd name="textAreaBottom" fmla="*/ 209160 h 208800"/>
                </a:gdLst>
                <a:ahLst/>
                <a:rect l="textAreaLeft" t="textAreaTop" r="textAreaRight" b="textAreaBottom"/>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59" name="Google Shape;593;p44"/>
              <p:cNvSpPr/>
              <p:nvPr/>
            </p:nvSpPr>
            <p:spPr>
              <a:xfrm>
                <a:off x="2253960" y="2564640"/>
                <a:ext cx="210600" cy="151560"/>
              </a:xfrm>
              <a:custGeom>
                <a:avLst/>
                <a:gdLst>
                  <a:gd name="textAreaLeft" fmla="*/ 0 w 210600"/>
                  <a:gd name="textAreaRight" fmla="*/ 210960 w 210600"/>
                  <a:gd name="textAreaTop" fmla="*/ 0 h 151560"/>
                  <a:gd name="textAreaBottom" fmla="*/ 151920 h 151560"/>
                </a:gdLst>
                <a:ahLst/>
                <a:rect l="textAreaLeft" t="textAreaTop" r="textAreaRight" b="textAreaBottom"/>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60" name="Google Shape;594;p44"/>
              <p:cNvSpPr/>
              <p:nvPr/>
            </p:nvSpPr>
            <p:spPr>
              <a:xfrm>
                <a:off x="2419920" y="2575440"/>
                <a:ext cx="230040" cy="151560"/>
              </a:xfrm>
              <a:custGeom>
                <a:avLst/>
                <a:gdLst>
                  <a:gd name="textAreaLeft" fmla="*/ 0 w 230040"/>
                  <a:gd name="textAreaRight" fmla="*/ 230400 w 230040"/>
                  <a:gd name="textAreaTop" fmla="*/ 0 h 151560"/>
                  <a:gd name="textAreaBottom" fmla="*/ 151920 h 151560"/>
                </a:gdLst>
                <a:ahLst/>
                <a:rect l="textAreaLeft" t="textAreaTop" r="textAreaRight" b="textAreaBottom"/>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61" name="Google Shape;595;p44"/>
              <p:cNvSpPr/>
              <p:nvPr/>
            </p:nvSpPr>
            <p:spPr>
              <a:xfrm>
                <a:off x="1830240" y="2471040"/>
                <a:ext cx="114840" cy="151560"/>
              </a:xfrm>
              <a:custGeom>
                <a:avLst/>
                <a:gdLst>
                  <a:gd name="textAreaLeft" fmla="*/ 0 w 114840"/>
                  <a:gd name="textAreaRight" fmla="*/ 115200 w 114840"/>
                  <a:gd name="textAreaTop" fmla="*/ 0 h 151560"/>
                  <a:gd name="textAreaBottom" fmla="*/ 151920 h 151560"/>
                </a:gdLst>
                <a:ahLst/>
                <a:rect l="textAreaLeft" t="textAreaTop" r="textAreaRight" b="textAreaBottom"/>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62" name="Google Shape;596;p44"/>
              <p:cNvSpPr/>
              <p:nvPr/>
            </p:nvSpPr>
            <p:spPr>
              <a:xfrm>
                <a:off x="2592000" y="2545200"/>
                <a:ext cx="133920" cy="151560"/>
              </a:xfrm>
              <a:custGeom>
                <a:avLst/>
                <a:gdLst>
                  <a:gd name="textAreaLeft" fmla="*/ 0 w 133920"/>
                  <a:gd name="textAreaRight" fmla="*/ 134280 w 133920"/>
                  <a:gd name="textAreaTop" fmla="*/ 0 h 151560"/>
                  <a:gd name="textAreaBottom" fmla="*/ 151920 h 151560"/>
                </a:gdLst>
                <a:ahLst/>
                <a:rect l="textAreaLeft" t="textAreaTop" r="textAreaRight" b="textAreaBottom"/>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grpSp>
        <p:sp>
          <p:nvSpPr>
            <p:cNvPr id="663" name="Google Shape;597;p44"/>
            <p:cNvSpPr/>
            <p:nvPr/>
          </p:nvSpPr>
          <p:spPr>
            <a:xfrm>
              <a:off x="2486880" y="223200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64" name="Google Shape;598;p44"/>
            <p:cNvSpPr/>
            <p:nvPr/>
          </p:nvSpPr>
          <p:spPr>
            <a:xfrm>
              <a:off x="2502720" y="249012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65" name="Google Shape;599;p44"/>
            <p:cNvSpPr/>
            <p:nvPr/>
          </p:nvSpPr>
          <p:spPr>
            <a:xfrm>
              <a:off x="2435040" y="198648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66" name="Google Shape;600;p44"/>
            <p:cNvSpPr/>
            <p:nvPr/>
          </p:nvSpPr>
          <p:spPr>
            <a:xfrm>
              <a:off x="2165040" y="547920"/>
              <a:ext cx="460080" cy="588960"/>
            </a:xfrm>
            <a:custGeom>
              <a:avLst/>
              <a:gdLst>
                <a:gd name="textAreaLeft" fmla="*/ 0 w 460080"/>
                <a:gd name="textAreaRight" fmla="*/ 460440 w 460080"/>
                <a:gd name="textAreaTop" fmla="*/ 0 h 588960"/>
                <a:gd name="textAreaBottom" fmla="*/ 589320 h 588960"/>
              </a:gdLst>
              <a:ahLst/>
              <a:rect l="textAreaLeft" t="textAreaTop" r="textAreaRight" b="textAreaBottom"/>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67" name="Google Shape;601;p44"/>
            <p:cNvSpPr/>
            <p:nvPr/>
          </p:nvSpPr>
          <p:spPr>
            <a:xfrm>
              <a:off x="2502720" y="1832400"/>
              <a:ext cx="172440" cy="94680"/>
            </a:xfrm>
            <a:custGeom>
              <a:avLst/>
              <a:gdLst>
                <a:gd name="textAreaLeft" fmla="*/ 0 w 172440"/>
                <a:gd name="textAreaRight" fmla="*/ 172800 w 172440"/>
                <a:gd name="textAreaTop" fmla="*/ 0 h 94680"/>
                <a:gd name="textAreaBottom" fmla="*/ 95040 h 94680"/>
              </a:gdLst>
              <a:ahLst/>
              <a:rect l="textAreaLeft" t="textAreaTop" r="textAreaRight" b="textAreaBottom"/>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68" name="Google Shape;602;p44"/>
            <p:cNvSpPr/>
            <p:nvPr/>
          </p:nvSpPr>
          <p:spPr>
            <a:xfrm>
              <a:off x="2419920" y="1977120"/>
              <a:ext cx="133920" cy="626760"/>
            </a:xfrm>
            <a:custGeom>
              <a:avLst/>
              <a:gdLst>
                <a:gd name="textAreaLeft" fmla="*/ 0 w 133920"/>
                <a:gd name="textAreaRight" fmla="*/ 134280 w 133920"/>
                <a:gd name="textAreaTop" fmla="*/ 0 h 626760"/>
                <a:gd name="textAreaBottom" fmla="*/ 627120 h 626760"/>
              </a:gdLst>
              <a:ahLst/>
              <a:rect l="textAreaLeft" t="textAreaTop" r="textAreaRight" b="textAreaBottom"/>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69" name="Google Shape;603;p44"/>
            <p:cNvSpPr/>
            <p:nvPr/>
          </p:nvSpPr>
          <p:spPr>
            <a:xfrm>
              <a:off x="2356560" y="1416240"/>
              <a:ext cx="57240" cy="436680"/>
            </a:xfrm>
            <a:custGeom>
              <a:avLst/>
              <a:gdLst>
                <a:gd name="textAreaLeft" fmla="*/ 0 w 57240"/>
                <a:gd name="textAreaRight" fmla="*/ 57600 w 57240"/>
                <a:gd name="textAreaTop" fmla="*/ 0 h 436680"/>
                <a:gd name="textAreaBottom" fmla="*/ 437040 h 436680"/>
              </a:gdLst>
              <a:ahLst/>
              <a:rect l="textAreaLeft" t="textAreaTop" r="textAreaRight" b="textAreaBottom"/>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70" name="Google Shape;604;p44"/>
            <p:cNvSpPr/>
            <p:nvPr/>
          </p:nvSpPr>
          <p:spPr>
            <a:xfrm>
              <a:off x="2366280" y="150408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71" name="Google Shape;605;p44"/>
            <p:cNvSpPr/>
            <p:nvPr/>
          </p:nvSpPr>
          <p:spPr>
            <a:xfrm>
              <a:off x="2583360" y="1791000"/>
              <a:ext cx="153000" cy="75600"/>
            </a:xfrm>
            <a:custGeom>
              <a:avLst/>
              <a:gdLst>
                <a:gd name="textAreaLeft" fmla="*/ 0 w 153000"/>
                <a:gd name="textAreaRight" fmla="*/ 153360 w 153000"/>
                <a:gd name="textAreaTop" fmla="*/ 0 h 75600"/>
                <a:gd name="textAreaBottom" fmla="*/ 75960 h 75600"/>
              </a:gdLst>
              <a:ahLst/>
              <a:rect l="textAreaLeft" t="textAreaTop" r="textAreaRight" b="textAreaBottom"/>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0">
              <a:noFill/>
            </a:ln>
          </p:spPr>
          <p:style>
            <a:lnRef idx="0"/>
            <a:fillRef idx="0"/>
            <a:effectRef idx="0"/>
            <a:fontRef idx="minor"/>
          </p:style>
          <p:txBody>
            <a:bodyPr tIns="37800" bIns="37800" anchor="ctr">
              <a:noAutofit/>
            </a:bodyPr>
            <a:p>
              <a:pPr>
                <a:lnSpc>
                  <a:spcPct val="100000"/>
                </a:lnSpc>
                <a:tabLst>
                  <a:tab algn="l" pos="0"/>
                </a:tabLst>
              </a:pPr>
              <a:endParaRPr b="0" lang="es-AR" sz="1400" spc="-1" strike="noStrike">
                <a:solidFill>
                  <a:srgbClr val="000000"/>
                </a:solidFill>
                <a:latin typeface="Arial"/>
              </a:endParaRPr>
            </a:p>
          </p:txBody>
        </p:sp>
        <p:sp>
          <p:nvSpPr>
            <p:cNvPr id="672" name="Google Shape;606;p44"/>
            <p:cNvSpPr/>
            <p:nvPr/>
          </p:nvSpPr>
          <p:spPr>
            <a:xfrm>
              <a:off x="2058480" y="663480"/>
              <a:ext cx="95760" cy="113760"/>
            </a:xfrm>
            <a:custGeom>
              <a:avLst/>
              <a:gdLst>
                <a:gd name="textAreaLeft" fmla="*/ 0 w 95760"/>
                <a:gd name="textAreaRight" fmla="*/ 96120 w 95760"/>
                <a:gd name="textAreaTop" fmla="*/ 0 h 113760"/>
                <a:gd name="textAreaBottom" fmla="*/ 114120 h 113760"/>
              </a:gdLst>
              <a:ahLst/>
              <a:rect l="textAreaLeft" t="textAreaTop" r="textAreaRight" b="textAreaBottom"/>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73" name="Google Shape;607;p44"/>
            <p:cNvSpPr/>
            <p:nvPr/>
          </p:nvSpPr>
          <p:spPr>
            <a:xfrm>
              <a:off x="2272320" y="1001880"/>
              <a:ext cx="1381320" cy="1026000"/>
            </a:xfrm>
            <a:custGeom>
              <a:avLst/>
              <a:gdLst>
                <a:gd name="textAreaLeft" fmla="*/ 0 w 1381320"/>
                <a:gd name="textAreaRight" fmla="*/ 1381680 w 1381320"/>
                <a:gd name="textAreaTop" fmla="*/ 0 h 1026000"/>
                <a:gd name="textAreaBottom" fmla="*/ 1026360 h 1026000"/>
              </a:gdLst>
              <a:ahLst/>
              <a:rect l="textAreaLeft" t="textAreaTop" r="textAreaRight" b="textAreaBottom"/>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grpSp>
      <p:sp>
        <p:nvSpPr>
          <p:cNvPr id="674" name="Google Shape;608;p44"/>
          <p:cNvSpPr/>
          <p:nvPr/>
        </p:nvSpPr>
        <p:spPr>
          <a:xfrm>
            <a:off x="3740400" y="5230440"/>
            <a:ext cx="3919320" cy="8305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4800" spc="-1" strike="noStrike">
                <a:solidFill>
                  <a:schemeClr val="lt1"/>
                </a:solidFill>
                <a:latin typeface="Arial"/>
                <a:ea typeface="Arial"/>
              </a:rPr>
              <a:t>Computadora</a:t>
            </a:r>
            <a:endParaRPr b="0" lang="es-AR" sz="4800" spc="-1" strike="noStrike">
              <a:solidFill>
                <a:srgbClr val="ffffff"/>
              </a:solidFill>
              <a:latin typeface="Arial"/>
            </a:endParaRPr>
          </a:p>
        </p:txBody>
      </p:sp>
      <p:sp>
        <p:nvSpPr>
          <p:cNvPr id="675" name="Google Shape;609;p44"/>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Google Shape;614;p45"/>
          <p:cNvSpPr/>
          <p:nvPr/>
        </p:nvSpPr>
        <p:spPr>
          <a:xfrm>
            <a:off x="6267600" y="1300680"/>
            <a:ext cx="5748120" cy="3728160"/>
          </a:xfrm>
          <a:prstGeom prst="roundRect">
            <a:avLst>
              <a:gd name="adj" fmla="val 9028"/>
            </a:avLst>
          </a:prstGeom>
          <a:solidFill>
            <a:schemeClr val="accent1">
              <a:alpha val="44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nvGrpSpPr>
          <p:cNvPr id="677" name="Google Shape;615;p45"/>
          <p:cNvGrpSpPr/>
          <p:nvPr/>
        </p:nvGrpSpPr>
        <p:grpSpPr>
          <a:xfrm>
            <a:off x="7021080" y="1775880"/>
            <a:ext cx="892440" cy="892440"/>
            <a:chOff x="7021080" y="1775880"/>
            <a:chExt cx="892440" cy="892440"/>
          </a:xfrm>
        </p:grpSpPr>
        <p:sp>
          <p:nvSpPr>
            <p:cNvPr id="678" name="Google Shape;616;p45"/>
            <p:cNvSpPr/>
            <p:nvPr/>
          </p:nvSpPr>
          <p:spPr>
            <a:xfrm>
              <a:off x="7021080" y="1775880"/>
              <a:ext cx="892440" cy="892440"/>
            </a:xfrm>
            <a:prstGeom prst="arc">
              <a:avLst>
                <a:gd name="adj1" fmla="val 5614108"/>
                <a:gd name="adj2" fmla="val 16174202"/>
              </a:avLst>
            </a:prstGeom>
            <a:noFill/>
            <a:ln w="25400">
              <a:solidFill>
                <a:srgbClr val="ffffff"/>
              </a:solidFill>
              <a:miter/>
              <a:headEnd len="med" type="oval" w="med"/>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679" name="Google Shape;617;p45"/>
            <p:cNvSpPr/>
            <p:nvPr/>
          </p:nvSpPr>
          <p:spPr>
            <a:xfrm>
              <a:off x="7104960" y="1857960"/>
              <a:ext cx="728280" cy="7282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680" name="Google Shape;618;p45"/>
          <p:cNvGrpSpPr/>
          <p:nvPr/>
        </p:nvGrpSpPr>
        <p:grpSpPr>
          <a:xfrm>
            <a:off x="7178040" y="3665880"/>
            <a:ext cx="892440" cy="892440"/>
            <a:chOff x="7178040" y="3665880"/>
            <a:chExt cx="892440" cy="892440"/>
          </a:xfrm>
        </p:grpSpPr>
        <p:sp>
          <p:nvSpPr>
            <p:cNvPr id="681" name="Google Shape;619;p45"/>
            <p:cNvSpPr/>
            <p:nvPr/>
          </p:nvSpPr>
          <p:spPr>
            <a:xfrm>
              <a:off x="7178040" y="3665880"/>
              <a:ext cx="892440" cy="892440"/>
            </a:xfrm>
            <a:prstGeom prst="arc">
              <a:avLst>
                <a:gd name="adj1" fmla="val 5614108"/>
                <a:gd name="adj2" fmla="val 16174202"/>
              </a:avLst>
            </a:prstGeom>
            <a:noFill/>
            <a:ln w="25400">
              <a:solidFill>
                <a:srgbClr val="ffffff"/>
              </a:solidFill>
              <a:miter/>
              <a:headEnd len="med" type="oval" w="med"/>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682" name="Google Shape;620;p45"/>
            <p:cNvSpPr/>
            <p:nvPr/>
          </p:nvSpPr>
          <p:spPr>
            <a:xfrm>
              <a:off x="7261920" y="3747960"/>
              <a:ext cx="728280" cy="7282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sp>
        <p:nvSpPr>
          <p:cNvPr id="683" name="Google Shape;621;p45"/>
          <p:cNvSpPr/>
          <p:nvPr/>
        </p:nvSpPr>
        <p:spPr>
          <a:xfrm>
            <a:off x="7145280" y="1998000"/>
            <a:ext cx="644040" cy="45684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rgbClr val="a5a5a5"/>
                </a:solidFill>
                <a:latin typeface="Arial"/>
                <a:ea typeface="Arial"/>
              </a:rPr>
              <a:t>01</a:t>
            </a:r>
            <a:endParaRPr b="0" lang="es-AR" sz="2400" spc="-1" strike="noStrike">
              <a:solidFill>
                <a:srgbClr val="ffffff"/>
              </a:solidFill>
              <a:latin typeface="Arial"/>
            </a:endParaRPr>
          </a:p>
        </p:txBody>
      </p:sp>
      <p:sp>
        <p:nvSpPr>
          <p:cNvPr id="684" name="Google Shape;622;p45"/>
          <p:cNvSpPr/>
          <p:nvPr/>
        </p:nvSpPr>
        <p:spPr>
          <a:xfrm>
            <a:off x="7302240" y="3881520"/>
            <a:ext cx="644040" cy="45684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400" spc="-1" strike="noStrike">
                <a:solidFill>
                  <a:srgbClr val="a5a5a5"/>
                </a:solidFill>
                <a:latin typeface="Arial"/>
                <a:ea typeface="Arial"/>
              </a:rPr>
              <a:t>02</a:t>
            </a:r>
            <a:endParaRPr b="0" lang="es-AR" sz="2400" spc="-1" strike="noStrike">
              <a:solidFill>
                <a:srgbClr val="ffffff"/>
              </a:solidFill>
              <a:latin typeface="Arial"/>
            </a:endParaRPr>
          </a:p>
        </p:txBody>
      </p:sp>
      <p:grpSp>
        <p:nvGrpSpPr>
          <p:cNvPr id="685" name="Google Shape;623;p45"/>
          <p:cNvGrpSpPr/>
          <p:nvPr/>
        </p:nvGrpSpPr>
        <p:grpSpPr>
          <a:xfrm>
            <a:off x="3600000" y="634320"/>
            <a:ext cx="2202480" cy="5527440"/>
            <a:chOff x="3600000" y="634320"/>
            <a:chExt cx="2202480" cy="5527440"/>
          </a:xfrm>
        </p:grpSpPr>
        <p:sp>
          <p:nvSpPr>
            <p:cNvPr id="686" name="Google Shape;624;p45"/>
            <p:cNvSpPr/>
            <p:nvPr/>
          </p:nvSpPr>
          <p:spPr>
            <a:xfrm>
              <a:off x="4496760" y="5609880"/>
              <a:ext cx="824760" cy="379800"/>
            </a:xfrm>
            <a:custGeom>
              <a:avLst/>
              <a:gdLst>
                <a:gd name="textAreaLeft" fmla="*/ 0 w 824760"/>
                <a:gd name="textAreaRight" fmla="*/ 825120 w 824760"/>
                <a:gd name="textAreaTop" fmla="*/ 0 h 379800"/>
                <a:gd name="textAreaBottom" fmla="*/ 380160 h 379800"/>
              </a:gdLst>
              <a:ahLst/>
              <a:rect l="textAreaLeft" t="textAreaTop" r="textAreaRight" b="textAreaBottom"/>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87" name="Google Shape;625;p45"/>
            <p:cNvSpPr/>
            <p:nvPr/>
          </p:nvSpPr>
          <p:spPr>
            <a:xfrm>
              <a:off x="4059720" y="5679000"/>
              <a:ext cx="364320" cy="474840"/>
            </a:xfrm>
            <a:custGeom>
              <a:avLst/>
              <a:gdLst>
                <a:gd name="textAreaLeft" fmla="*/ 0 w 364320"/>
                <a:gd name="textAreaRight" fmla="*/ 364680 w 364320"/>
                <a:gd name="textAreaTop" fmla="*/ 0 h 474840"/>
                <a:gd name="textAreaBottom" fmla="*/ 475200 h 474840"/>
              </a:gdLst>
              <a:ahLst/>
              <a:rect l="textAreaLeft" t="textAreaTop" r="textAreaRight" b="textAreaBottom"/>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88" name="Google Shape;626;p45"/>
            <p:cNvSpPr/>
            <p:nvPr/>
          </p:nvSpPr>
          <p:spPr>
            <a:xfrm>
              <a:off x="4197240" y="933120"/>
              <a:ext cx="535320" cy="926280"/>
            </a:xfrm>
            <a:custGeom>
              <a:avLst/>
              <a:gdLst>
                <a:gd name="textAreaLeft" fmla="*/ 0 w 535320"/>
                <a:gd name="textAreaRight" fmla="*/ 535680 w 535320"/>
                <a:gd name="textAreaTop" fmla="*/ 0 h 926280"/>
                <a:gd name="textAreaBottom" fmla="*/ 926640 h 926280"/>
              </a:gdLst>
              <a:ahLst/>
              <a:rect l="textAreaLeft" t="textAreaTop" r="textAreaRight" b="textAreaBottom"/>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89" name="Google Shape;627;p45"/>
            <p:cNvSpPr/>
            <p:nvPr/>
          </p:nvSpPr>
          <p:spPr>
            <a:xfrm>
              <a:off x="3600000" y="1324440"/>
              <a:ext cx="1458360" cy="1272960"/>
            </a:xfrm>
            <a:custGeom>
              <a:avLst/>
              <a:gdLst>
                <a:gd name="textAreaLeft" fmla="*/ 0 w 1458360"/>
                <a:gd name="textAreaRight" fmla="*/ 1458720 w 1458360"/>
                <a:gd name="textAreaTop" fmla="*/ 0 h 1272960"/>
                <a:gd name="textAreaBottom" fmla="*/ 1273320 h 1272960"/>
              </a:gdLst>
              <a:ahLst/>
              <a:rect l="textAreaLeft" t="textAreaTop" r="textAreaRight" b="textAreaBottom"/>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rgbClr val="403d3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90" name="Google Shape;628;p45"/>
            <p:cNvSpPr/>
            <p:nvPr/>
          </p:nvSpPr>
          <p:spPr>
            <a:xfrm>
              <a:off x="4933440" y="2217600"/>
              <a:ext cx="537120" cy="455760"/>
            </a:xfrm>
            <a:custGeom>
              <a:avLst/>
              <a:gdLst>
                <a:gd name="textAreaLeft" fmla="*/ 0 w 537120"/>
                <a:gd name="textAreaRight" fmla="*/ 537480 w 537120"/>
                <a:gd name="textAreaTop" fmla="*/ 0 h 455760"/>
                <a:gd name="textAreaBottom" fmla="*/ 456120 h 455760"/>
              </a:gdLst>
              <a:ahLst/>
              <a:rect l="textAreaLeft" t="textAreaTop" r="textAreaRight" b="textAreaBottom"/>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1" name="Google Shape;629;p45"/>
            <p:cNvSpPr/>
            <p:nvPr/>
          </p:nvSpPr>
          <p:spPr>
            <a:xfrm>
              <a:off x="3907800" y="2282760"/>
              <a:ext cx="1170360" cy="3497040"/>
            </a:xfrm>
            <a:custGeom>
              <a:avLst/>
              <a:gdLst>
                <a:gd name="textAreaLeft" fmla="*/ 0 w 1170360"/>
                <a:gd name="textAreaRight" fmla="*/ 1170720 w 1170360"/>
                <a:gd name="textAreaTop" fmla="*/ 0 h 3497040"/>
                <a:gd name="textAreaBottom" fmla="*/ 3497400 h 3497040"/>
              </a:gdLst>
              <a:ahLst/>
              <a:rect l="textAreaLeft" t="textAreaTop" r="textAreaRight" b="textAreaBottom"/>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rgbClr val="403d3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92" name="Google Shape;630;p45"/>
            <p:cNvSpPr/>
            <p:nvPr/>
          </p:nvSpPr>
          <p:spPr>
            <a:xfrm>
              <a:off x="4484520" y="5587920"/>
              <a:ext cx="844200" cy="436680"/>
            </a:xfrm>
            <a:custGeom>
              <a:avLst/>
              <a:gdLst>
                <a:gd name="textAreaLeft" fmla="*/ 0 w 844200"/>
                <a:gd name="textAreaRight" fmla="*/ 844560 w 844200"/>
                <a:gd name="textAreaTop" fmla="*/ 0 h 436680"/>
                <a:gd name="textAreaBottom" fmla="*/ 437040 h 436680"/>
              </a:gdLst>
              <a:ahLst/>
              <a:rect l="textAreaLeft" t="textAreaTop" r="textAreaRight" b="textAreaBottom"/>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3" name="Google Shape;631;p45"/>
            <p:cNvSpPr/>
            <p:nvPr/>
          </p:nvSpPr>
          <p:spPr>
            <a:xfrm>
              <a:off x="4164840" y="634320"/>
              <a:ext cx="632880" cy="531720"/>
            </a:xfrm>
            <a:custGeom>
              <a:avLst/>
              <a:gdLst>
                <a:gd name="textAreaLeft" fmla="*/ 0 w 632880"/>
                <a:gd name="textAreaRight" fmla="*/ 633240 w 632880"/>
                <a:gd name="textAreaTop" fmla="*/ 0 h 531720"/>
                <a:gd name="textAreaBottom" fmla="*/ 532080 h 531720"/>
              </a:gdLst>
              <a:ahLst/>
              <a:rect l="textAreaLeft" t="textAreaTop" r="textAreaRight" b="textAreaBottom"/>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694" name="Google Shape;632;p45"/>
            <p:cNvSpPr/>
            <p:nvPr/>
          </p:nvSpPr>
          <p:spPr>
            <a:xfrm>
              <a:off x="4155840" y="980640"/>
              <a:ext cx="191520" cy="417960"/>
            </a:xfrm>
            <a:custGeom>
              <a:avLst/>
              <a:gdLst>
                <a:gd name="textAreaLeft" fmla="*/ 0 w 191520"/>
                <a:gd name="textAreaRight" fmla="*/ 191880 w 191520"/>
                <a:gd name="textAreaTop" fmla="*/ 0 h 417960"/>
                <a:gd name="textAreaBottom" fmla="*/ 418320 h 417960"/>
              </a:gdLst>
              <a:ahLst/>
              <a:rect l="textAreaLeft" t="textAreaTop" r="textAreaRight" b="textAreaBottom"/>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5" name="Google Shape;633;p45"/>
            <p:cNvSpPr/>
            <p:nvPr/>
          </p:nvSpPr>
          <p:spPr>
            <a:xfrm>
              <a:off x="3632400" y="2526120"/>
              <a:ext cx="383400" cy="170640"/>
            </a:xfrm>
            <a:custGeom>
              <a:avLst/>
              <a:gdLst>
                <a:gd name="textAreaLeft" fmla="*/ 0 w 383400"/>
                <a:gd name="textAreaRight" fmla="*/ 383760 w 383400"/>
                <a:gd name="textAreaTop" fmla="*/ 0 h 170640"/>
                <a:gd name="textAreaBottom" fmla="*/ 171000 h 170640"/>
              </a:gdLst>
              <a:ahLst/>
              <a:rect l="textAreaLeft" t="textAreaTop" r="textAreaRight" b="textAreaBottom"/>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6" name="Google Shape;634;p45"/>
            <p:cNvSpPr/>
            <p:nvPr/>
          </p:nvSpPr>
          <p:spPr>
            <a:xfrm>
              <a:off x="4047840" y="5686920"/>
              <a:ext cx="402840" cy="474840"/>
            </a:xfrm>
            <a:custGeom>
              <a:avLst/>
              <a:gdLst>
                <a:gd name="textAreaLeft" fmla="*/ 0 w 402840"/>
                <a:gd name="textAreaRight" fmla="*/ 403200 w 402840"/>
                <a:gd name="textAreaTop" fmla="*/ 0 h 474840"/>
                <a:gd name="textAreaBottom" fmla="*/ 475200 h 474840"/>
              </a:gdLst>
              <a:ahLst/>
              <a:rect l="textAreaLeft" t="textAreaTop" r="textAreaRight" b="textAreaBottom"/>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7" name="Google Shape;635;p45"/>
            <p:cNvSpPr/>
            <p:nvPr/>
          </p:nvSpPr>
          <p:spPr>
            <a:xfrm>
              <a:off x="3647880" y="2153160"/>
              <a:ext cx="1362240" cy="531720"/>
            </a:xfrm>
            <a:custGeom>
              <a:avLst/>
              <a:gdLst>
                <a:gd name="textAreaLeft" fmla="*/ 0 w 1362240"/>
                <a:gd name="textAreaRight" fmla="*/ 1362600 w 1362240"/>
                <a:gd name="textAreaTop" fmla="*/ 0 h 531720"/>
                <a:gd name="textAreaBottom" fmla="*/ 532080 h 531720"/>
              </a:gdLst>
              <a:ahLst/>
              <a:rect l="textAreaLeft" t="textAreaTop" r="textAreaRight" b="textAreaBottom"/>
              <a:pathLst>
                <a:path w="1660973" h="655031">
                  <a:moveTo>
                    <a:pt x="421977" y="569515"/>
                  </a:moveTo>
                  <a:cubicBezTo>
                    <a:pt x="412619" y="571854"/>
                    <a:pt x="295649" y="588230"/>
                    <a:pt x="216110" y="620982"/>
                  </a:cubicBezTo>
                  <a:cubicBezTo>
                    <a:pt x="174001" y="639697"/>
                    <a:pt x="136570" y="642036"/>
                    <a:pt x="106158" y="611624"/>
                  </a:cubicBezTo>
                  <a:cubicBezTo>
                    <a:pt x="75746" y="578873"/>
                    <a:pt x="59370" y="548460"/>
                    <a:pt x="42994" y="501672"/>
                  </a:cubicBezTo>
                  <a:cubicBezTo>
                    <a:pt x="120195" y="436169"/>
                    <a:pt x="106158" y="415115"/>
                    <a:pt x="166983" y="370666"/>
                  </a:cubicBezTo>
                  <a:cubicBezTo>
                    <a:pt x="368171" y="246678"/>
                    <a:pt x="452389" y="270072"/>
                    <a:pt x="503856" y="267732"/>
                  </a:cubicBezTo>
                  <a:cubicBezTo>
                    <a:pt x="562341" y="260714"/>
                    <a:pt x="630184" y="260714"/>
                    <a:pt x="716741" y="232641"/>
                  </a:cubicBezTo>
                  <a:cubicBezTo>
                    <a:pt x="831372" y="197550"/>
                    <a:pt x="887517" y="195211"/>
                    <a:pt x="969396" y="171817"/>
                  </a:cubicBezTo>
                  <a:cubicBezTo>
                    <a:pt x="1077009" y="143744"/>
                    <a:pt x="1130815" y="92278"/>
                    <a:pt x="1203336" y="61865"/>
                  </a:cubicBezTo>
                  <a:cubicBezTo>
                    <a:pt x="1367094" y="29114"/>
                    <a:pt x="1477046" y="40811"/>
                    <a:pt x="1626768" y="82920"/>
                  </a:cubicBezTo>
                  <a:cubicBezTo>
                    <a:pt x="1633786" y="85259"/>
                    <a:pt x="1640804" y="85259"/>
                    <a:pt x="1640804" y="94617"/>
                  </a:cubicBezTo>
                  <a:cubicBezTo>
                    <a:pt x="1643143" y="106314"/>
                    <a:pt x="1633786" y="108653"/>
                    <a:pt x="1624428" y="110993"/>
                  </a:cubicBezTo>
                  <a:cubicBezTo>
                    <a:pt x="1601034" y="120350"/>
                    <a:pt x="1579980" y="129708"/>
                    <a:pt x="1551907" y="118011"/>
                  </a:cubicBezTo>
                  <a:cubicBezTo>
                    <a:pt x="1526173" y="106314"/>
                    <a:pt x="1495761" y="108653"/>
                    <a:pt x="1467688" y="103975"/>
                  </a:cubicBezTo>
                  <a:cubicBezTo>
                    <a:pt x="1439616" y="92278"/>
                    <a:pt x="1402185" y="89938"/>
                    <a:pt x="1369434" y="99296"/>
                  </a:cubicBezTo>
                  <a:cubicBezTo>
                    <a:pt x="1402185" y="103975"/>
                    <a:pt x="1446634" y="108653"/>
                    <a:pt x="1467688" y="122690"/>
                  </a:cubicBezTo>
                  <a:cubicBezTo>
                    <a:pt x="1470028" y="169478"/>
                    <a:pt x="1434937" y="150763"/>
                    <a:pt x="1416222" y="155441"/>
                  </a:cubicBezTo>
                  <a:cubicBezTo>
                    <a:pt x="1385809" y="148423"/>
                    <a:pt x="1339021" y="139066"/>
                    <a:pt x="1313288" y="143744"/>
                  </a:cubicBezTo>
                  <a:cubicBezTo>
                    <a:pt x="1299252" y="148423"/>
                    <a:pt x="1278197" y="150763"/>
                    <a:pt x="1271179" y="153102"/>
                  </a:cubicBezTo>
                  <a:cubicBezTo>
                    <a:pt x="1278197" y="155441"/>
                    <a:pt x="1296912" y="157781"/>
                    <a:pt x="1313288" y="155441"/>
                  </a:cubicBezTo>
                  <a:cubicBezTo>
                    <a:pt x="1350718" y="150763"/>
                    <a:pt x="1374112" y="153102"/>
                    <a:pt x="1383470" y="174157"/>
                  </a:cubicBezTo>
                  <a:cubicBezTo>
                    <a:pt x="1334343" y="192872"/>
                    <a:pt x="1278197" y="185854"/>
                    <a:pt x="1231409" y="216266"/>
                  </a:cubicBezTo>
                  <a:cubicBezTo>
                    <a:pt x="1165906" y="227963"/>
                    <a:pt x="1102742" y="239660"/>
                    <a:pt x="1037239" y="249017"/>
                  </a:cubicBezTo>
                  <a:cubicBezTo>
                    <a:pt x="1018524" y="251357"/>
                    <a:pt x="1006827" y="260714"/>
                    <a:pt x="997469" y="277090"/>
                  </a:cubicBezTo>
                  <a:cubicBezTo>
                    <a:pt x="992790" y="284108"/>
                    <a:pt x="964718" y="298145"/>
                    <a:pt x="943663" y="312181"/>
                  </a:cubicBezTo>
                  <a:cubicBezTo>
                    <a:pt x="889857" y="344933"/>
                    <a:pt x="843069" y="373005"/>
                    <a:pt x="793941" y="403418"/>
                  </a:cubicBezTo>
                  <a:cubicBezTo>
                    <a:pt x="676972" y="478278"/>
                    <a:pt x="560002" y="534424"/>
                    <a:pt x="421977" y="569515"/>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8" name="Google Shape;636;p45"/>
            <p:cNvSpPr/>
            <p:nvPr/>
          </p:nvSpPr>
          <p:spPr>
            <a:xfrm>
              <a:off x="4820760" y="2226240"/>
              <a:ext cx="632880" cy="455760"/>
            </a:xfrm>
            <a:custGeom>
              <a:avLst/>
              <a:gdLst>
                <a:gd name="textAreaLeft" fmla="*/ 0 w 632880"/>
                <a:gd name="textAreaRight" fmla="*/ 633240 w 632880"/>
                <a:gd name="textAreaTop" fmla="*/ 0 h 455760"/>
                <a:gd name="textAreaBottom" fmla="*/ 456120 h 455760"/>
              </a:gdLst>
              <a:ahLst/>
              <a:rect l="textAreaLeft" t="textAreaTop" r="textAreaRight" b="textAreaBottom"/>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699" name="Google Shape;637;p45"/>
            <p:cNvSpPr/>
            <p:nvPr/>
          </p:nvSpPr>
          <p:spPr>
            <a:xfrm>
              <a:off x="5008320" y="2290320"/>
              <a:ext cx="133920" cy="113760"/>
            </a:xfrm>
            <a:custGeom>
              <a:avLst/>
              <a:gdLst>
                <a:gd name="textAreaLeft" fmla="*/ 0 w 133920"/>
                <a:gd name="textAreaRight" fmla="*/ 134280 w 133920"/>
                <a:gd name="textAreaTop" fmla="*/ 0 h 113760"/>
                <a:gd name="textAreaBottom" fmla="*/ 114120 h 113760"/>
              </a:gdLst>
              <a:ahLst/>
              <a:rect l="textAreaLeft" t="textAreaTop" r="textAreaRight" b="textAreaBottom"/>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00" name="Google Shape;638;p45"/>
            <p:cNvSpPr/>
            <p:nvPr/>
          </p:nvSpPr>
          <p:spPr>
            <a:xfrm>
              <a:off x="5108400" y="2285280"/>
              <a:ext cx="133920" cy="113760"/>
            </a:xfrm>
            <a:custGeom>
              <a:avLst/>
              <a:gdLst>
                <a:gd name="textAreaLeft" fmla="*/ 0 w 133920"/>
                <a:gd name="textAreaRight" fmla="*/ 134280 w 133920"/>
                <a:gd name="textAreaTop" fmla="*/ 0 h 113760"/>
                <a:gd name="textAreaBottom" fmla="*/ 114120 h 113760"/>
              </a:gdLst>
              <a:ahLst/>
              <a:rect l="textAreaLeft" t="textAreaTop" r="textAreaRight" b="textAreaBottom"/>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01" name="Google Shape;639;p45"/>
            <p:cNvSpPr/>
            <p:nvPr/>
          </p:nvSpPr>
          <p:spPr>
            <a:xfrm>
              <a:off x="5217480" y="2264400"/>
              <a:ext cx="114840" cy="94680"/>
            </a:xfrm>
            <a:custGeom>
              <a:avLst/>
              <a:gdLst>
                <a:gd name="textAreaLeft" fmla="*/ 0 w 114840"/>
                <a:gd name="textAreaRight" fmla="*/ 115200 w 114840"/>
                <a:gd name="textAreaTop" fmla="*/ 0 h 94680"/>
                <a:gd name="textAreaBottom" fmla="*/ 95040 h 94680"/>
              </a:gdLst>
              <a:ahLst/>
              <a:rect l="textAreaLeft" t="textAreaTop" r="textAreaRight" b="textAreaBottom"/>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grpSp>
          <p:nvGrpSpPr>
            <p:cNvPr id="702" name="Google Shape;640;p45"/>
            <p:cNvGrpSpPr/>
            <p:nvPr/>
          </p:nvGrpSpPr>
          <p:grpSpPr>
            <a:xfrm>
              <a:off x="3979080" y="2875320"/>
              <a:ext cx="919800" cy="255960"/>
              <a:chOff x="3979080" y="2875320"/>
              <a:chExt cx="919800" cy="255960"/>
            </a:xfrm>
          </p:grpSpPr>
          <p:sp>
            <p:nvSpPr>
              <p:cNvPr id="703" name="Google Shape;641;p45"/>
              <p:cNvSpPr/>
              <p:nvPr/>
            </p:nvSpPr>
            <p:spPr>
              <a:xfrm>
                <a:off x="4822560" y="2928960"/>
                <a:ext cx="76320" cy="132840"/>
              </a:xfrm>
              <a:custGeom>
                <a:avLst/>
                <a:gdLst>
                  <a:gd name="textAreaLeft" fmla="*/ 0 w 76320"/>
                  <a:gd name="textAreaRight" fmla="*/ 76680 w 76320"/>
                  <a:gd name="textAreaTop" fmla="*/ 0 h 132840"/>
                  <a:gd name="textAreaBottom" fmla="*/ 133200 h 132840"/>
                </a:gdLst>
                <a:ahLst/>
                <a:rect l="textAreaLeft" t="textAreaTop" r="textAreaRight" b="textAreaBottom"/>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04" name="Google Shape;642;p45"/>
              <p:cNvSpPr/>
              <p:nvPr/>
            </p:nvSpPr>
            <p:spPr>
              <a:xfrm>
                <a:off x="4067640" y="2890800"/>
                <a:ext cx="364320" cy="208800"/>
              </a:xfrm>
              <a:custGeom>
                <a:avLst/>
                <a:gdLst>
                  <a:gd name="textAreaLeft" fmla="*/ 0 w 364320"/>
                  <a:gd name="textAreaRight" fmla="*/ 364680 w 364320"/>
                  <a:gd name="textAreaTop" fmla="*/ 0 h 208800"/>
                  <a:gd name="textAreaBottom" fmla="*/ 209160 h 208800"/>
                </a:gdLst>
                <a:ahLst/>
                <a:rect l="textAreaLeft" t="textAreaTop" r="textAreaRight" b="textAreaBottom"/>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05" name="Google Shape;643;p45"/>
              <p:cNvSpPr/>
              <p:nvPr/>
            </p:nvSpPr>
            <p:spPr>
              <a:xfrm>
                <a:off x="4402800" y="2968560"/>
                <a:ext cx="210600" cy="151560"/>
              </a:xfrm>
              <a:custGeom>
                <a:avLst/>
                <a:gdLst>
                  <a:gd name="textAreaLeft" fmla="*/ 0 w 210600"/>
                  <a:gd name="textAreaRight" fmla="*/ 210960 w 210600"/>
                  <a:gd name="textAreaTop" fmla="*/ 0 h 151560"/>
                  <a:gd name="textAreaBottom" fmla="*/ 151920 h 151560"/>
                </a:gdLst>
                <a:ahLst/>
                <a:rect l="textAreaLeft" t="textAreaTop" r="textAreaRight" b="textAreaBottom"/>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06" name="Google Shape;644;p45"/>
              <p:cNvSpPr/>
              <p:nvPr/>
            </p:nvSpPr>
            <p:spPr>
              <a:xfrm>
                <a:off x="4568760" y="2979720"/>
                <a:ext cx="230040" cy="151560"/>
              </a:xfrm>
              <a:custGeom>
                <a:avLst/>
                <a:gdLst>
                  <a:gd name="textAreaLeft" fmla="*/ 0 w 230040"/>
                  <a:gd name="textAreaRight" fmla="*/ 230400 w 230040"/>
                  <a:gd name="textAreaTop" fmla="*/ 0 h 151560"/>
                  <a:gd name="textAreaBottom" fmla="*/ 151920 h 151560"/>
                </a:gdLst>
                <a:ahLst/>
                <a:rect l="textAreaLeft" t="textAreaTop" r="textAreaRight" b="textAreaBottom"/>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07" name="Google Shape;645;p45"/>
              <p:cNvSpPr/>
              <p:nvPr/>
            </p:nvSpPr>
            <p:spPr>
              <a:xfrm>
                <a:off x="3979080" y="2875320"/>
                <a:ext cx="114840" cy="151560"/>
              </a:xfrm>
              <a:custGeom>
                <a:avLst/>
                <a:gdLst>
                  <a:gd name="textAreaLeft" fmla="*/ 0 w 114840"/>
                  <a:gd name="textAreaRight" fmla="*/ 115200 w 114840"/>
                  <a:gd name="textAreaTop" fmla="*/ 0 h 151560"/>
                  <a:gd name="textAreaBottom" fmla="*/ 151920 h 151560"/>
                </a:gdLst>
                <a:ahLst/>
                <a:rect l="textAreaLeft" t="textAreaTop" r="textAreaRight" b="textAreaBottom"/>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08" name="Google Shape;646;p45"/>
              <p:cNvSpPr/>
              <p:nvPr/>
            </p:nvSpPr>
            <p:spPr>
              <a:xfrm>
                <a:off x="4740840" y="2949480"/>
                <a:ext cx="133920" cy="151560"/>
              </a:xfrm>
              <a:custGeom>
                <a:avLst/>
                <a:gdLst>
                  <a:gd name="textAreaLeft" fmla="*/ 0 w 133920"/>
                  <a:gd name="textAreaRight" fmla="*/ 134280 w 133920"/>
                  <a:gd name="textAreaTop" fmla="*/ 0 h 151560"/>
                  <a:gd name="textAreaBottom" fmla="*/ 151920 h 151560"/>
                </a:gdLst>
                <a:ahLst/>
                <a:rect l="textAreaLeft" t="textAreaTop" r="textAreaRight" b="textAreaBottom"/>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grpSp>
        <p:sp>
          <p:nvSpPr>
            <p:cNvPr id="709" name="Google Shape;647;p45"/>
            <p:cNvSpPr/>
            <p:nvPr/>
          </p:nvSpPr>
          <p:spPr>
            <a:xfrm>
              <a:off x="4635720" y="263628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0" name="Google Shape;648;p45"/>
            <p:cNvSpPr/>
            <p:nvPr/>
          </p:nvSpPr>
          <p:spPr>
            <a:xfrm>
              <a:off x="4651560" y="289440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1" name="Google Shape;649;p45"/>
            <p:cNvSpPr/>
            <p:nvPr/>
          </p:nvSpPr>
          <p:spPr>
            <a:xfrm>
              <a:off x="4583880" y="239076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2" name="Google Shape;650;p45"/>
            <p:cNvSpPr/>
            <p:nvPr/>
          </p:nvSpPr>
          <p:spPr>
            <a:xfrm>
              <a:off x="4313520" y="952200"/>
              <a:ext cx="460080" cy="588960"/>
            </a:xfrm>
            <a:custGeom>
              <a:avLst/>
              <a:gdLst>
                <a:gd name="textAreaLeft" fmla="*/ 0 w 460080"/>
                <a:gd name="textAreaRight" fmla="*/ 460440 w 460080"/>
                <a:gd name="textAreaTop" fmla="*/ 0 h 588960"/>
                <a:gd name="textAreaBottom" fmla="*/ 589320 h 588960"/>
              </a:gdLst>
              <a:ahLst/>
              <a:rect l="textAreaLeft" t="textAreaTop" r="textAreaRight" b="textAreaBottom"/>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3" name="Google Shape;651;p45"/>
            <p:cNvSpPr/>
            <p:nvPr/>
          </p:nvSpPr>
          <p:spPr>
            <a:xfrm>
              <a:off x="4651560" y="2236680"/>
              <a:ext cx="172440" cy="94680"/>
            </a:xfrm>
            <a:custGeom>
              <a:avLst/>
              <a:gdLst>
                <a:gd name="textAreaLeft" fmla="*/ 0 w 172440"/>
                <a:gd name="textAreaRight" fmla="*/ 172800 w 172440"/>
                <a:gd name="textAreaTop" fmla="*/ 0 h 94680"/>
                <a:gd name="textAreaBottom" fmla="*/ 95040 h 94680"/>
              </a:gdLst>
              <a:ahLst/>
              <a:rect l="textAreaLeft" t="textAreaTop" r="textAreaRight" b="textAreaBottom"/>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4" name="Google Shape;652;p45"/>
            <p:cNvSpPr/>
            <p:nvPr/>
          </p:nvSpPr>
          <p:spPr>
            <a:xfrm>
              <a:off x="4568760" y="2381400"/>
              <a:ext cx="133920" cy="626760"/>
            </a:xfrm>
            <a:custGeom>
              <a:avLst/>
              <a:gdLst>
                <a:gd name="textAreaLeft" fmla="*/ 0 w 133920"/>
                <a:gd name="textAreaRight" fmla="*/ 134280 w 133920"/>
                <a:gd name="textAreaTop" fmla="*/ 0 h 626760"/>
                <a:gd name="textAreaBottom" fmla="*/ 627120 h 626760"/>
              </a:gdLst>
              <a:ahLst/>
              <a:rect l="textAreaLeft" t="textAreaTop" r="textAreaRight" b="textAreaBottom"/>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5" name="Google Shape;653;p45"/>
            <p:cNvSpPr/>
            <p:nvPr/>
          </p:nvSpPr>
          <p:spPr>
            <a:xfrm>
              <a:off x="4505400" y="1820520"/>
              <a:ext cx="57240" cy="436680"/>
            </a:xfrm>
            <a:custGeom>
              <a:avLst/>
              <a:gdLst>
                <a:gd name="textAreaLeft" fmla="*/ 0 w 57240"/>
                <a:gd name="textAreaRight" fmla="*/ 57600 w 57240"/>
                <a:gd name="textAreaTop" fmla="*/ 0 h 436680"/>
                <a:gd name="textAreaBottom" fmla="*/ 437040 h 436680"/>
              </a:gdLst>
              <a:ahLst/>
              <a:rect l="textAreaLeft" t="textAreaTop" r="textAreaRight" b="textAreaBottom"/>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6" name="Google Shape;654;p45"/>
            <p:cNvSpPr/>
            <p:nvPr/>
          </p:nvSpPr>
          <p:spPr>
            <a:xfrm>
              <a:off x="4515120" y="1908360"/>
              <a:ext cx="95760" cy="94680"/>
            </a:xfrm>
            <a:custGeom>
              <a:avLst/>
              <a:gdLst>
                <a:gd name="textAreaLeft" fmla="*/ 0 w 95760"/>
                <a:gd name="textAreaRight" fmla="*/ 96120 w 95760"/>
                <a:gd name="textAreaTop" fmla="*/ 0 h 94680"/>
                <a:gd name="textAreaBottom" fmla="*/ 95040 h 94680"/>
              </a:gdLst>
              <a:ahLst/>
              <a:rect l="textAreaLeft" t="textAreaTop" r="textAreaRight" b="textAreaBottom"/>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7" name="Google Shape;655;p45"/>
            <p:cNvSpPr/>
            <p:nvPr/>
          </p:nvSpPr>
          <p:spPr>
            <a:xfrm>
              <a:off x="4732200" y="2195280"/>
              <a:ext cx="153000" cy="75600"/>
            </a:xfrm>
            <a:custGeom>
              <a:avLst/>
              <a:gdLst>
                <a:gd name="textAreaLeft" fmla="*/ 0 w 153000"/>
                <a:gd name="textAreaRight" fmla="*/ 153360 w 153000"/>
                <a:gd name="textAreaTop" fmla="*/ 0 h 75600"/>
                <a:gd name="textAreaBottom" fmla="*/ 75960 h 75600"/>
              </a:gdLst>
              <a:ahLst/>
              <a:rect l="textAreaLeft" t="textAreaTop" r="textAreaRight" b="textAreaBottom"/>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0">
              <a:noFill/>
            </a:ln>
          </p:spPr>
          <p:style>
            <a:lnRef idx="0"/>
            <a:fillRef idx="0"/>
            <a:effectRef idx="0"/>
            <a:fontRef idx="minor"/>
          </p:style>
          <p:txBody>
            <a:bodyPr tIns="37800" bIns="37800" anchor="ctr">
              <a:noAutofit/>
            </a:bodyPr>
            <a:p>
              <a:pPr>
                <a:lnSpc>
                  <a:spcPct val="100000"/>
                </a:lnSpc>
                <a:tabLst>
                  <a:tab algn="l" pos="0"/>
                </a:tabLst>
              </a:pPr>
              <a:endParaRPr b="0" lang="es-AR" sz="1400" spc="-1" strike="noStrike">
                <a:solidFill>
                  <a:srgbClr val="000000"/>
                </a:solidFill>
                <a:latin typeface="Arial"/>
              </a:endParaRPr>
            </a:p>
          </p:txBody>
        </p:sp>
        <p:sp>
          <p:nvSpPr>
            <p:cNvPr id="718" name="Google Shape;656;p45"/>
            <p:cNvSpPr/>
            <p:nvPr/>
          </p:nvSpPr>
          <p:spPr>
            <a:xfrm>
              <a:off x="4207320" y="1067400"/>
              <a:ext cx="95760" cy="113760"/>
            </a:xfrm>
            <a:custGeom>
              <a:avLst/>
              <a:gdLst>
                <a:gd name="textAreaLeft" fmla="*/ 0 w 95760"/>
                <a:gd name="textAreaRight" fmla="*/ 96120 w 95760"/>
                <a:gd name="textAreaTop" fmla="*/ 0 h 113760"/>
                <a:gd name="textAreaBottom" fmla="*/ 114120 h 113760"/>
              </a:gdLst>
              <a:ahLst/>
              <a:rect l="textAreaLeft" t="textAreaTop" r="textAreaRight" b="textAreaBottom"/>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19" name="Google Shape;657;p45"/>
            <p:cNvSpPr/>
            <p:nvPr/>
          </p:nvSpPr>
          <p:spPr>
            <a:xfrm>
              <a:off x="4421160" y="1406160"/>
              <a:ext cx="1381320" cy="1026000"/>
            </a:xfrm>
            <a:custGeom>
              <a:avLst/>
              <a:gdLst>
                <a:gd name="textAreaLeft" fmla="*/ 0 w 1381320"/>
                <a:gd name="textAreaRight" fmla="*/ 1381680 w 1381320"/>
                <a:gd name="textAreaTop" fmla="*/ 0 h 1026000"/>
                <a:gd name="textAreaBottom" fmla="*/ 1026360 h 1026000"/>
              </a:gdLst>
              <a:ahLst/>
              <a:rect l="textAreaLeft" t="textAreaTop" r="textAreaRight" b="textAreaBottom"/>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accent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grpSp>
      <p:sp>
        <p:nvSpPr>
          <p:cNvPr id="720" name="Google Shape;658;p45"/>
          <p:cNvSpPr/>
          <p:nvPr/>
        </p:nvSpPr>
        <p:spPr>
          <a:xfrm>
            <a:off x="6017040" y="270720"/>
            <a:ext cx="5058720" cy="1172160"/>
          </a:xfrm>
          <a:prstGeom prst="rect">
            <a:avLst/>
          </a:prstGeom>
          <a:noFill/>
          <a:ln w="0">
            <a:noFill/>
          </a:ln>
        </p:spPr>
        <p:style>
          <a:lnRef idx="0"/>
          <a:fillRef idx="0"/>
          <a:effectRef idx="0"/>
          <a:fontRef idx="minor"/>
        </p:style>
        <p:txBody>
          <a:bodyPr lIns="360000" anchor="ctr">
            <a:noAutofit/>
          </a:bodyPr>
          <a:p>
            <a:pPr>
              <a:lnSpc>
                <a:spcPct val="100000"/>
              </a:lnSpc>
              <a:tabLst>
                <a:tab algn="l" pos="0"/>
              </a:tabLst>
            </a:pPr>
            <a:r>
              <a:rPr b="0" lang="es-ES" sz="4800" spc="-1" strike="noStrike">
                <a:solidFill>
                  <a:schemeClr val="lt1"/>
                </a:solidFill>
                <a:latin typeface="Arial"/>
                <a:ea typeface="Arial"/>
              </a:rPr>
              <a:t>Hardware</a:t>
            </a:r>
            <a:endParaRPr b="0" lang="es-AR" sz="4800" spc="-1" strike="noStrike">
              <a:solidFill>
                <a:srgbClr val="ffffff"/>
              </a:solidFill>
              <a:latin typeface="Arial"/>
            </a:endParaRPr>
          </a:p>
        </p:txBody>
      </p:sp>
      <p:sp>
        <p:nvSpPr>
          <p:cNvPr id="721" name="Google Shape;659;p45"/>
          <p:cNvSpPr/>
          <p:nvPr/>
        </p:nvSpPr>
        <p:spPr>
          <a:xfrm>
            <a:off x="7940520" y="1707120"/>
            <a:ext cx="5818320" cy="1615680"/>
          </a:xfrm>
          <a:prstGeom prst="rect">
            <a:avLst/>
          </a:prstGeom>
          <a:noFill/>
          <a:ln w="0">
            <a:noFill/>
          </a:ln>
        </p:spPr>
        <p:style>
          <a:lnRef idx="0"/>
          <a:fillRef idx="0"/>
          <a:effectRef idx="0"/>
          <a:fontRef idx="minor"/>
        </p:style>
        <p:txBody>
          <a:bodyPr anchor="t">
            <a:spAutoFit/>
          </a:bodyPr>
          <a:p>
            <a:pPr marL="457200" indent="1440">
              <a:lnSpc>
                <a:spcPct val="100000"/>
              </a:lnSpc>
              <a:tabLst>
                <a:tab algn="l" pos="0"/>
              </a:tabLst>
            </a:pPr>
            <a:r>
              <a:rPr b="0" lang="es-ES" sz="2000" spc="-1" strike="noStrike">
                <a:solidFill>
                  <a:schemeClr val="lt1"/>
                </a:solidFill>
                <a:latin typeface="Arial"/>
                <a:ea typeface="Arial"/>
              </a:rPr>
              <a:t>Componentes que integran</a:t>
            </a:r>
            <a:br>
              <a:rPr sz="2000"/>
            </a:br>
            <a:r>
              <a:rPr b="0" lang="es-ES" sz="2000" spc="-1" strike="noStrike">
                <a:solidFill>
                  <a:schemeClr val="lt1"/>
                </a:solidFill>
                <a:latin typeface="Arial"/>
                <a:ea typeface="Arial"/>
              </a:rPr>
              <a:t>la parte material </a:t>
            </a:r>
            <a:br>
              <a:rPr sz="2000"/>
            </a:br>
            <a:r>
              <a:rPr b="0" lang="es-ES" sz="2000" spc="-1" strike="noStrike">
                <a:solidFill>
                  <a:schemeClr val="lt1"/>
                </a:solidFill>
                <a:latin typeface="Arial"/>
                <a:ea typeface="Arial"/>
              </a:rPr>
              <a:t>de una computadora</a:t>
            </a:r>
            <a:endParaRPr b="0" lang="es-AR" sz="2000" spc="-1" strike="noStrike">
              <a:solidFill>
                <a:srgbClr val="ffffff"/>
              </a:solidFill>
              <a:latin typeface="Arial"/>
            </a:endParaRPr>
          </a:p>
          <a:p>
            <a:pPr marL="457200" indent="1440">
              <a:lnSpc>
                <a:spcPct val="100000"/>
              </a:lnSpc>
              <a:tabLst>
                <a:tab algn="l" pos="0"/>
              </a:tabLst>
            </a:pPr>
            <a:br>
              <a:rPr sz="2000"/>
            </a:br>
            <a:endParaRPr b="0" lang="es-AR" sz="2000" spc="-1" strike="noStrike">
              <a:solidFill>
                <a:srgbClr val="ffffff"/>
              </a:solidFill>
              <a:latin typeface="Arial"/>
            </a:endParaRPr>
          </a:p>
        </p:txBody>
      </p:sp>
      <p:sp>
        <p:nvSpPr>
          <p:cNvPr id="722" name="Google Shape;660;p45"/>
          <p:cNvSpPr/>
          <p:nvPr/>
        </p:nvSpPr>
        <p:spPr>
          <a:xfrm>
            <a:off x="8028360" y="3222720"/>
            <a:ext cx="6095520" cy="1630800"/>
          </a:xfrm>
          <a:prstGeom prst="rect">
            <a:avLst/>
          </a:prstGeom>
          <a:noFill/>
          <a:ln w="0">
            <a:noFill/>
          </a:ln>
        </p:spPr>
        <p:style>
          <a:lnRef idx="0"/>
          <a:fillRef idx="0"/>
          <a:effectRef idx="0"/>
          <a:fontRef idx="minor"/>
        </p:style>
        <p:txBody>
          <a:bodyPr anchor="t">
            <a:noAutofit/>
          </a:bodyPr>
          <a:p>
            <a:pPr marL="457200" indent="1440">
              <a:lnSpc>
                <a:spcPct val="100000"/>
              </a:lnSpc>
              <a:tabLst>
                <a:tab algn="l" pos="0"/>
              </a:tabLst>
            </a:pPr>
            <a:r>
              <a:rPr b="0" lang="es-ES" sz="2000" spc="-1" strike="noStrike">
                <a:solidFill>
                  <a:schemeClr val="lt1"/>
                </a:solidFill>
                <a:latin typeface="Arial"/>
                <a:ea typeface="Arial"/>
              </a:rPr>
              <a:t>Programas, instrucciones </a:t>
            </a:r>
            <a:br>
              <a:rPr sz="2000"/>
            </a:br>
            <a:r>
              <a:rPr b="0" lang="es-ES" sz="2000" spc="-1" strike="noStrike">
                <a:solidFill>
                  <a:schemeClr val="lt1"/>
                </a:solidFill>
                <a:latin typeface="Arial"/>
                <a:ea typeface="Arial"/>
              </a:rPr>
              <a:t>y reglas informáticas </a:t>
            </a:r>
            <a:br>
              <a:rPr sz="2000"/>
            </a:br>
            <a:r>
              <a:rPr b="0" lang="es-ES" sz="2000" spc="-1" strike="noStrike">
                <a:solidFill>
                  <a:schemeClr val="lt1"/>
                </a:solidFill>
                <a:latin typeface="Arial"/>
                <a:ea typeface="Arial"/>
              </a:rPr>
              <a:t>para ejecutar tareas </a:t>
            </a:r>
            <a:br>
              <a:rPr sz="2000"/>
            </a:br>
            <a:r>
              <a:rPr b="0" lang="es-ES" sz="2000" spc="-1" strike="noStrike">
                <a:solidFill>
                  <a:schemeClr val="lt1"/>
                </a:solidFill>
                <a:latin typeface="Arial"/>
                <a:ea typeface="Arial"/>
              </a:rPr>
              <a:t>en una computadora</a:t>
            </a:r>
            <a:endParaRPr b="0" lang="es-AR" sz="2000" spc="-1" strike="noStrike">
              <a:solidFill>
                <a:srgbClr val="ffffff"/>
              </a:solidFill>
              <a:latin typeface="Arial"/>
            </a:endParaRPr>
          </a:p>
          <a:p>
            <a:pPr>
              <a:lnSpc>
                <a:spcPct val="100000"/>
              </a:lnSpc>
              <a:tabLst>
                <a:tab algn="l" pos="0"/>
              </a:tabLst>
            </a:pPr>
            <a:endParaRPr b="0" lang="es-AR" sz="2000" spc="-1" strike="noStrike">
              <a:solidFill>
                <a:srgbClr val="ffffff"/>
              </a:solidFill>
              <a:latin typeface="Arial"/>
            </a:endParaRPr>
          </a:p>
        </p:txBody>
      </p:sp>
      <p:sp>
        <p:nvSpPr>
          <p:cNvPr id="723" name="Google Shape;661;p45"/>
          <p:cNvSpPr/>
          <p:nvPr/>
        </p:nvSpPr>
        <p:spPr>
          <a:xfrm>
            <a:off x="9399240" y="4956120"/>
            <a:ext cx="2616120" cy="8305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4800" spc="-1" strike="noStrike">
                <a:solidFill>
                  <a:schemeClr val="lt1"/>
                </a:solidFill>
                <a:latin typeface="Arial"/>
                <a:ea typeface="Arial"/>
              </a:rPr>
              <a:t>Software</a:t>
            </a:r>
            <a:endParaRPr b="0" lang="es-AR" sz="4800" spc="-1" strike="noStrike">
              <a:solidFill>
                <a:srgbClr val="ffffff"/>
              </a:solidFill>
              <a:latin typeface="Arial"/>
            </a:endParaRPr>
          </a:p>
        </p:txBody>
      </p:sp>
      <p:sp>
        <p:nvSpPr>
          <p:cNvPr id="724" name="Google Shape;662;p45"/>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Google Shape;667;p46"/>
          <p:cNvSpPr/>
          <p:nvPr/>
        </p:nvSpPr>
        <p:spPr>
          <a:xfrm>
            <a:off x="3975480" y="1066680"/>
            <a:ext cx="6968880" cy="3771720"/>
          </a:xfrm>
          <a:prstGeom prst="roundRect">
            <a:avLst>
              <a:gd name="adj" fmla="val 9028"/>
            </a:avLst>
          </a:prstGeom>
          <a:solidFill>
            <a:schemeClr val="accent1">
              <a:alpha val="6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nvGrpSpPr>
          <p:cNvPr id="726" name="Google Shape;668;p46"/>
          <p:cNvGrpSpPr/>
          <p:nvPr/>
        </p:nvGrpSpPr>
        <p:grpSpPr>
          <a:xfrm>
            <a:off x="4188960" y="1337400"/>
            <a:ext cx="892440" cy="892440"/>
            <a:chOff x="4188960" y="1337400"/>
            <a:chExt cx="892440" cy="892440"/>
          </a:xfrm>
        </p:grpSpPr>
        <p:sp>
          <p:nvSpPr>
            <p:cNvPr id="727" name="Google Shape;669;p46"/>
            <p:cNvSpPr/>
            <p:nvPr/>
          </p:nvSpPr>
          <p:spPr>
            <a:xfrm>
              <a:off x="4188960" y="1337400"/>
              <a:ext cx="892440" cy="892440"/>
            </a:xfrm>
            <a:prstGeom prst="arc">
              <a:avLst>
                <a:gd name="adj1" fmla="val 5614108"/>
                <a:gd name="adj2" fmla="val 16174202"/>
              </a:avLst>
            </a:prstGeom>
            <a:noFill/>
            <a:ln w="25400">
              <a:solidFill>
                <a:srgbClr val="ffffff"/>
              </a:solidFill>
              <a:miter/>
              <a:headEnd len="med" type="oval" w="med"/>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728" name="Google Shape;670;p46"/>
            <p:cNvSpPr/>
            <p:nvPr/>
          </p:nvSpPr>
          <p:spPr>
            <a:xfrm>
              <a:off x="4272840" y="1419480"/>
              <a:ext cx="728280" cy="7282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729" name="Google Shape;671;p46"/>
          <p:cNvGrpSpPr/>
          <p:nvPr/>
        </p:nvGrpSpPr>
        <p:grpSpPr>
          <a:xfrm>
            <a:off x="4060800" y="2926800"/>
            <a:ext cx="892440" cy="892440"/>
            <a:chOff x="4060800" y="2926800"/>
            <a:chExt cx="892440" cy="892440"/>
          </a:xfrm>
        </p:grpSpPr>
        <p:sp>
          <p:nvSpPr>
            <p:cNvPr id="730" name="Google Shape;672;p46"/>
            <p:cNvSpPr/>
            <p:nvPr/>
          </p:nvSpPr>
          <p:spPr>
            <a:xfrm>
              <a:off x="4060800" y="2926800"/>
              <a:ext cx="892440" cy="892440"/>
            </a:xfrm>
            <a:prstGeom prst="arc">
              <a:avLst>
                <a:gd name="adj1" fmla="val 5614108"/>
                <a:gd name="adj2" fmla="val 16174202"/>
              </a:avLst>
            </a:prstGeom>
            <a:noFill/>
            <a:ln w="25400">
              <a:solidFill>
                <a:srgbClr val="ffffff"/>
              </a:solidFill>
              <a:miter/>
              <a:headEnd len="med" type="oval" w="med"/>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731" name="Google Shape;673;p46"/>
            <p:cNvSpPr/>
            <p:nvPr/>
          </p:nvSpPr>
          <p:spPr>
            <a:xfrm>
              <a:off x="4144680" y="3008880"/>
              <a:ext cx="728280" cy="728280"/>
            </a:xfrm>
            <a:prstGeom prst="ellipse">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sp>
        <p:nvSpPr>
          <p:cNvPr id="732" name="Google Shape;674;p46"/>
          <p:cNvSpPr/>
          <p:nvPr/>
        </p:nvSpPr>
        <p:spPr>
          <a:xfrm>
            <a:off x="4327200" y="1526760"/>
            <a:ext cx="644040" cy="51768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800" spc="-1" strike="noStrike">
                <a:solidFill>
                  <a:schemeClr val="accent1"/>
                </a:solidFill>
                <a:latin typeface="Arial"/>
                <a:ea typeface="Arial"/>
              </a:rPr>
              <a:t>01</a:t>
            </a:r>
            <a:endParaRPr b="0" lang="es-AR" sz="2800" spc="-1" strike="noStrike">
              <a:solidFill>
                <a:srgbClr val="ffffff"/>
              </a:solidFill>
              <a:latin typeface="Arial"/>
            </a:endParaRPr>
          </a:p>
        </p:txBody>
      </p:sp>
      <p:sp>
        <p:nvSpPr>
          <p:cNvPr id="733" name="Google Shape;675;p46"/>
          <p:cNvSpPr/>
          <p:nvPr/>
        </p:nvSpPr>
        <p:spPr>
          <a:xfrm>
            <a:off x="5149800" y="1385280"/>
            <a:ext cx="5818320" cy="16765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i="1" lang="es-ES" sz="2400" spc="-1" strike="noStrike">
                <a:solidFill>
                  <a:schemeClr val="lt1"/>
                </a:solidFill>
                <a:latin typeface="Arial"/>
                <a:ea typeface="Arial"/>
              </a:rPr>
              <a:t>Programar</a:t>
            </a:r>
            <a:endParaRPr b="0" lang="es-AR" sz="2400" spc="-1" strike="noStrike">
              <a:solidFill>
                <a:srgbClr val="ffffff"/>
              </a:solidFill>
              <a:latin typeface="Arial"/>
            </a:endParaRPr>
          </a:p>
          <a:p>
            <a:pPr marL="457200" indent="1440">
              <a:lnSpc>
                <a:spcPct val="100000"/>
              </a:lnSpc>
              <a:tabLst>
                <a:tab algn="l" pos="0"/>
              </a:tabLst>
            </a:pPr>
            <a:r>
              <a:rPr b="0" lang="es-ES" sz="2000" spc="-1" strike="noStrike">
                <a:solidFill>
                  <a:schemeClr val="lt1"/>
                </a:solidFill>
                <a:latin typeface="Arial"/>
                <a:ea typeface="Arial"/>
              </a:rPr>
              <a:t>Indicar a la computadora qué es lo que tiene que hacer</a:t>
            </a:r>
            <a:endParaRPr b="0" lang="es-AR" sz="2000" spc="-1" strike="noStrike">
              <a:solidFill>
                <a:srgbClr val="ffffff"/>
              </a:solidFill>
              <a:latin typeface="Arial"/>
            </a:endParaRPr>
          </a:p>
          <a:p>
            <a:pPr marL="361800" indent="1440">
              <a:lnSpc>
                <a:spcPct val="100000"/>
              </a:lnSpc>
              <a:tabLst>
                <a:tab algn="l" pos="0"/>
              </a:tabLst>
            </a:pPr>
            <a:br>
              <a:rPr sz="2000"/>
            </a:br>
            <a:endParaRPr b="0" lang="es-AR" sz="2000" spc="-1" strike="noStrike">
              <a:solidFill>
                <a:srgbClr val="ffffff"/>
              </a:solidFill>
              <a:latin typeface="Arial"/>
            </a:endParaRPr>
          </a:p>
        </p:txBody>
      </p:sp>
      <p:sp>
        <p:nvSpPr>
          <p:cNvPr id="734" name="Google Shape;676;p46"/>
          <p:cNvSpPr/>
          <p:nvPr/>
        </p:nvSpPr>
        <p:spPr>
          <a:xfrm>
            <a:off x="4188960" y="3110400"/>
            <a:ext cx="644040" cy="51768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1" lang="es-ES" sz="2800" spc="-1" strike="noStrike">
                <a:solidFill>
                  <a:schemeClr val="accent2"/>
                </a:solidFill>
                <a:latin typeface="Arial"/>
                <a:ea typeface="Arial"/>
              </a:rPr>
              <a:t>02</a:t>
            </a:r>
            <a:endParaRPr b="0" lang="es-AR" sz="2800" spc="-1" strike="noStrike">
              <a:solidFill>
                <a:srgbClr val="ffffff"/>
              </a:solidFill>
              <a:latin typeface="Arial"/>
            </a:endParaRPr>
          </a:p>
        </p:txBody>
      </p:sp>
      <p:sp>
        <p:nvSpPr>
          <p:cNvPr id="735" name="Google Shape;677;p46"/>
          <p:cNvSpPr/>
          <p:nvPr/>
        </p:nvSpPr>
        <p:spPr>
          <a:xfrm>
            <a:off x="2603160" y="4517280"/>
            <a:ext cx="8919360" cy="1707480"/>
          </a:xfrm>
          <a:prstGeom prst="rect">
            <a:avLst/>
          </a:prstGeom>
          <a:noFill/>
          <a:ln w="0">
            <a:noFill/>
          </a:ln>
        </p:spPr>
        <p:style>
          <a:lnRef idx="0"/>
          <a:fillRef idx="0"/>
          <a:effectRef idx="0"/>
          <a:fontRef idx="minor"/>
        </p:style>
        <p:txBody>
          <a:bodyPr lIns="360000" anchor="ctr">
            <a:noAutofit/>
          </a:bodyPr>
          <a:p>
            <a:pPr>
              <a:lnSpc>
                <a:spcPct val="100000"/>
              </a:lnSpc>
              <a:tabLst>
                <a:tab algn="l" pos="0"/>
              </a:tabLst>
            </a:pPr>
            <a:r>
              <a:rPr b="0" lang="es-ES" sz="4400" spc="-1" strike="noStrike">
                <a:solidFill>
                  <a:schemeClr val="lt1"/>
                </a:solidFill>
                <a:latin typeface="Arial"/>
                <a:ea typeface="Arial"/>
              </a:rPr>
              <a:t>Programación de computadoras</a:t>
            </a:r>
            <a:endParaRPr b="0" lang="es-AR" sz="4400" spc="-1" strike="noStrike">
              <a:solidFill>
                <a:srgbClr val="ffffff"/>
              </a:solidFill>
              <a:latin typeface="Arial"/>
            </a:endParaRPr>
          </a:p>
        </p:txBody>
      </p:sp>
      <p:sp>
        <p:nvSpPr>
          <p:cNvPr id="736" name="Google Shape;678;p46"/>
          <p:cNvSpPr/>
          <p:nvPr/>
        </p:nvSpPr>
        <p:spPr>
          <a:xfrm>
            <a:off x="5158800" y="2926800"/>
            <a:ext cx="6095520" cy="19695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2400" spc="-1" strike="noStrike">
                <a:solidFill>
                  <a:schemeClr val="lt1"/>
                </a:solidFill>
                <a:latin typeface="Arial"/>
                <a:ea typeface="Arial"/>
              </a:rPr>
              <a:t>Programa</a:t>
            </a:r>
            <a:endParaRPr b="0" lang="es-AR" sz="2400" spc="-1" strike="noStrike">
              <a:solidFill>
                <a:srgbClr val="ffffff"/>
              </a:solidFill>
              <a:latin typeface="Arial"/>
            </a:endParaRPr>
          </a:p>
          <a:p>
            <a:pPr marL="457200">
              <a:lnSpc>
                <a:spcPct val="100000"/>
              </a:lnSpc>
              <a:tabLst>
                <a:tab algn="l" pos="0"/>
              </a:tabLst>
            </a:pPr>
            <a:r>
              <a:rPr b="0" lang="es-ES" sz="2000" spc="-1" strike="noStrike">
                <a:solidFill>
                  <a:schemeClr val="lt1"/>
                </a:solidFill>
                <a:latin typeface="Arial"/>
                <a:ea typeface="Arial"/>
              </a:rPr>
              <a:t>Secuencia de instrucciones</a:t>
            </a:r>
            <a:endParaRPr b="0" lang="es-AR" sz="2000" spc="-1" strike="noStrike">
              <a:solidFill>
                <a:srgbClr val="ffffff"/>
              </a:solidFill>
              <a:latin typeface="Arial"/>
            </a:endParaRPr>
          </a:p>
          <a:p>
            <a:pPr marL="457200">
              <a:lnSpc>
                <a:spcPct val="100000"/>
              </a:lnSpc>
              <a:tabLst>
                <a:tab algn="l" pos="0"/>
              </a:tabLst>
            </a:pPr>
            <a:r>
              <a:rPr b="0" lang="es-ES" sz="2000" spc="-1" strike="noStrike">
                <a:solidFill>
                  <a:schemeClr val="lt1"/>
                </a:solidFill>
                <a:latin typeface="Arial"/>
                <a:ea typeface="Arial"/>
              </a:rPr>
              <a:t>Instrucciones que entiende la computadora</a:t>
            </a:r>
            <a:endParaRPr b="0" lang="es-AR" sz="2000" spc="-1" strike="noStrike">
              <a:solidFill>
                <a:srgbClr val="ffffff"/>
              </a:solidFill>
              <a:latin typeface="Arial"/>
            </a:endParaRPr>
          </a:p>
          <a:p>
            <a:pPr marL="457200">
              <a:lnSpc>
                <a:spcPct val="100000"/>
              </a:lnSpc>
              <a:tabLst>
                <a:tab algn="l" pos="0"/>
              </a:tabLst>
            </a:pPr>
            <a:r>
              <a:rPr b="0" lang="es-ES" sz="2000" spc="-1" strike="noStrike">
                <a:solidFill>
                  <a:schemeClr val="lt1"/>
                </a:solidFill>
                <a:latin typeface="Arial"/>
                <a:ea typeface="Arial"/>
              </a:rPr>
              <a:t>Y que persiguen un objetivo: </a:t>
            </a:r>
            <a:r>
              <a:rPr b="0" i="1" lang="es-ES" sz="2000" spc="-1" strike="noStrike">
                <a:solidFill>
                  <a:schemeClr val="lt1"/>
                </a:solidFill>
                <a:latin typeface="Arial"/>
                <a:ea typeface="Arial"/>
              </a:rPr>
              <a:t>¡resolver un problema!</a:t>
            </a:r>
            <a:endParaRPr b="0" lang="es-AR" sz="2000" spc="-1" strike="noStrike">
              <a:solidFill>
                <a:srgbClr val="ffffff"/>
              </a:solidFill>
              <a:latin typeface="Arial"/>
            </a:endParaRPr>
          </a:p>
          <a:p>
            <a:pPr>
              <a:lnSpc>
                <a:spcPct val="100000"/>
              </a:lnSpc>
              <a:tabLst>
                <a:tab algn="l" pos="0"/>
              </a:tabLst>
            </a:pPr>
            <a:endParaRPr b="0" lang="es-AR" sz="1800" spc="-1" strike="noStrike">
              <a:solidFill>
                <a:srgbClr val="ffffff"/>
              </a:solidFill>
              <a:latin typeface="Arial"/>
            </a:endParaRPr>
          </a:p>
        </p:txBody>
      </p:sp>
      <p:grpSp>
        <p:nvGrpSpPr>
          <p:cNvPr id="737" name="Google Shape;679;p46"/>
          <p:cNvGrpSpPr/>
          <p:nvPr/>
        </p:nvGrpSpPr>
        <p:grpSpPr>
          <a:xfrm>
            <a:off x="594720" y="525240"/>
            <a:ext cx="3198240" cy="5105160"/>
            <a:chOff x="594720" y="525240"/>
            <a:chExt cx="3198240" cy="5105160"/>
          </a:xfrm>
        </p:grpSpPr>
        <p:sp>
          <p:nvSpPr>
            <p:cNvPr id="738" name="Google Shape;680;p46"/>
            <p:cNvSpPr/>
            <p:nvPr/>
          </p:nvSpPr>
          <p:spPr>
            <a:xfrm>
              <a:off x="1500840" y="984240"/>
              <a:ext cx="812520" cy="1422720"/>
            </a:xfrm>
            <a:custGeom>
              <a:avLst/>
              <a:gdLst>
                <a:gd name="textAreaLeft" fmla="*/ 0 w 812520"/>
                <a:gd name="textAreaRight" fmla="*/ 812880 w 812520"/>
                <a:gd name="textAreaTop" fmla="*/ 0 h 1422720"/>
                <a:gd name="textAreaBottom" fmla="*/ 1423080 h 1422720"/>
              </a:gdLst>
              <a:ahLst/>
              <a:rect l="textAreaLeft" t="textAreaTop" r="textAreaRight" b="textAreaBottom"/>
              <a:pathLst>
                <a:path w="652893" h="1140678">
                  <a:moveTo>
                    <a:pt x="648214" y="78590"/>
                  </a:moveTo>
                  <a:cubicBezTo>
                    <a:pt x="650554" y="99645"/>
                    <a:pt x="652893" y="109003"/>
                    <a:pt x="652893" y="123039"/>
                  </a:cubicBezTo>
                  <a:lnTo>
                    <a:pt x="652893" y="230651"/>
                  </a:lnTo>
                  <a:cubicBezTo>
                    <a:pt x="615463" y="289136"/>
                    <a:pt x="608445" y="340603"/>
                    <a:pt x="610784" y="413124"/>
                  </a:cubicBezTo>
                  <a:cubicBezTo>
                    <a:pt x="613123" y="462252"/>
                    <a:pt x="589729" y="509040"/>
                    <a:pt x="554638" y="546470"/>
                  </a:cubicBezTo>
                  <a:cubicBezTo>
                    <a:pt x="533584" y="569864"/>
                    <a:pt x="517208" y="586240"/>
                    <a:pt x="498493" y="623670"/>
                  </a:cubicBezTo>
                  <a:cubicBezTo>
                    <a:pt x="486796" y="649404"/>
                    <a:pt x="479778" y="670458"/>
                    <a:pt x="468081" y="691513"/>
                  </a:cubicBezTo>
                  <a:cubicBezTo>
                    <a:pt x="456384" y="721925"/>
                    <a:pt x="430650" y="719586"/>
                    <a:pt x="407256" y="707889"/>
                  </a:cubicBezTo>
                  <a:cubicBezTo>
                    <a:pt x="344093" y="672798"/>
                    <a:pt x="271571" y="656422"/>
                    <a:pt x="229462" y="618992"/>
                  </a:cubicBezTo>
                  <a:cubicBezTo>
                    <a:pt x="290286" y="656422"/>
                    <a:pt x="369826" y="698531"/>
                    <a:pt x="456384" y="721925"/>
                  </a:cubicBezTo>
                  <a:cubicBezTo>
                    <a:pt x="461063" y="724265"/>
                    <a:pt x="463402" y="728943"/>
                    <a:pt x="463402" y="733622"/>
                  </a:cubicBezTo>
                  <a:cubicBezTo>
                    <a:pt x="482117" y="831877"/>
                    <a:pt x="442347" y="920774"/>
                    <a:pt x="430650" y="1016690"/>
                  </a:cubicBezTo>
                  <a:cubicBezTo>
                    <a:pt x="428311" y="1044762"/>
                    <a:pt x="418953" y="1072835"/>
                    <a:pt x="411935" y="1100908"/>
                  </a:cubicBezTo>
                  <a:cubicBezTo>
                    <a:pt x="397899" y="1110266"/>
                    <a:pt x="418953" y="1135999"/>
                    <a:pt x="393220" y="1140678"/>
                  </a:cubicBezTo>
                  <a:cubicBezTo>
                    <a:pt x="346432" y="1044762"/>
                    <a:pt x="273911" y="965223"/>
                    <a:pt x="208407" y="883344"/>
                  </a:cubicBezTo>
                  <a:cubicBezTo>
                    <a:pt x="180335" y="850592"/>
                    <a:pt x="135886" y="829538"/>
                    <a:pt x="98456" y="806144"/>
                  </a:cubicBezTo>
                  <a:cubicBezTo>
                    <a:pt x="9558" y="749998"/>
                    <a:pt x="-20854" y="658761"/>
                    <a:pt x="14237" y="562846"/>
                  </a:cubicBezTo>
                  <a:cubicBezTo>
                    <a:pt x="39971" y="499682"/>
                    <a:pt x="44029" y="414085"/>
                    <a:pt x="55726" y="346242"/>
                  </a:cubicBezTo>
                  <a:cubicBezTo>
                    <a:pt x="83799" y="360278"/>
                    <a:pt x="114831" y="406106"/>
                    <a:pt x="147583" y="368676"/>
                  </a:cubicBezTo>
                  <a:cubicBezTo>
                    <a:pt x="82080" y="368676"/>
                    <a:pt x="70383" y="354639"/>
                    <a:pt x="54007" y="293815"/>
                  </a:cubicBezTo>
                  <a:cubicBezTo>
                    <a:pt x="46989" y="268082"/>
                    <a:pt x="28273" y="249286"/>
                    <a:pt x="21255" y="218954"/>
                  </a:cubicBezTo>
                  <a:cubicBezTo>
                    <a:pt x="14237" y="188622"/>
                    <a:pt x="-13836" y="144573"/>
                    <a:pt x="11898" y="111822"/>
                  </a:cubicBezTo>
                  <a:cubicBezTo>
                    <a:pt x="86759" y="109482"/>
                    <a:pt x="154601" y="151112"/>
                    <a:pt x="159280" y="254045"/>
                  </a:cubicBezTo>
                  <a:cubicBezTo>
                    <a:pt x="192032" y="235330"/>
                    <a:pt x="192032" y="204918"/>
                    <a:pt x="189692" y="174506"/>
                  </a:cubicBezTo>
                  <a:cubicBezTo>
                    <a:pt x="187353" y="141754"/>
                    <a:pt x="194371" y="120700"/>
                    <a:pt x="234141" y="127718"/>
                  </a:cubicBezTo>
                  <a:cubicBezTo>
                    <a:pt x="283268" y="137075"/>
                    <a:pt x="304323" y="106663"/>
                    <a:pt x="318359" y="66893"/>
                  </a:cubicBezTo>
                  <a:cubicBezTo>
                    <a:pt x="337074" y="6069"/>
                    <a:pt x="411935" y="-22004"/>
                    <a:pt x="461063" y="20105"/>
                  </a:cubicBezTo>
                  <a:cubicBezTo>
                    <a:pt x="514869" y="57536"/>
                    <a:pt x="587390" y="66893"/>
                    <a:pt x="648214" y="78590"/>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39" name="Google Shape;681;p46"/>
            <p:cNvSpPr/>
            <p:nvPr/>
          </p:nvSpPr>
          <p:spPr>
            <a:xfrm>
              <a:off x="594720" y="1585080"/>
              <a:ext cx="2212920" cy="1955160"/>
            </a:xfrm>
            <a:custGeom>
              <a:avLst/>
              <a:gdLst>
                <a:gd name="textAreaLeft" fmla="*/ 0 w 2212920"/>
                <a:gd name="textAreaRight" fmla="*/ 2213280 w 2212920"/>
                <a:gd name="textAreaTop" fmla="*/ 0 h 1955160"/>
                <a:gd name="textAreaBottom" fmla="*/ 1955520 h 1955160"/>
              </a:gdLst>
              <a:ahLst/>
              <a:rect l="textAreaLeft" t="textAreaTop" r="textAreaRight" b="textAreaBottom"/>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4"/>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0" name="Google Shape;682;p46"/>
            <p:cNvSpPr/>
            <p:nvPr/>
          </p:nvSpPr>
          <p:spPr>
            <a:xfrm>
              <a:off x="2617920" y="2956680"/>
              <a:ext cx="815040" cy="700200"/>
            </a:xfrm>
            <a:custGeom>
              <a:avLst/>
              <a:gdLst>
                <a:gd name="textAreaLeft" fmla="*/ 0 w 815040"/>
                <a:gd name="textAreaRight" fmla="*/ 815400 w 815040"/>
                <a:gd name="textAreaTop" fmla="*/ 0 h 700200"/>
                <a:gd name="textAreaBottom" fmla="*/ 700560 h 700200"/>
              </a:gdLst>
              <a:ahLst/>
              <a:rect l="textAreaLeft" t="textAreaTop" r="textAreaRight" b="textAreaBottom"/>
              <a:pathLst>
                <a:path w="655031" h="561455">
                  <a:moveTo>
                    <a:pt x="52515" y="534570"/>
                  </a:moveTo>
                  <a:cubicBezTo>
                    <a:pt x="50176" y="532231"/>
                    <a:pt x="45497" y="527552"/>
                    <a:pt x="43157" y="525213"/>
                  </a:cubicBezTo>
                  <a:cubicBezTo>
                    <a:pt x="40818" y="499479"/>
                    <a:pt x="64212" y="497140"/>
                    <a:pt x="78248" y="490122"/>
                  </a:cubicBezTo>
                  <a:cubicBezTo>
                    <a:pt x="148430" y="452691"/>
                    <a:pt x="209255" y="398885"/>
                    <a:pt x="270079" y="349758"/>
                  </a:cubicBezTo>
                  <a:cubicBezTo>
                    <a:pt x="365994" y="270218"/>
                    <a:pt x="459570" y="188339"/>
                    <a:pt x="548468" y="104121"/>
                  </a:cubicBezTo>
                  <a:cubicBezTo>
                    <a:pt x="567183" y="85406"/>
                    <a:pt x="574201" y="73709"/>
                    <a:pt x="553146" y="57333"/>
                  </a:cubicBezTo>
                  <a:cubicBezTo>
                    <a:pt x="576540" y="40957"/>
                    <a:pt x="599934" y="31599"/>
                    <a:pt x="606953" y="69030"/>
                  </a:cubicBezTo>
                  <a:cubicBezTo>
                    <a:pt x="611631" y="87745"/>
                    <a:pt x="625668" y="83066"/>
                    <a:pt x="635025" y="87745"/>
                  </a:cubicBezTo>
                  <a:cubicBezTo>
                    <a:pt x="588237" y="101781"/>
                    <a:pt x="555486" y="132194"/>
                    <a:pt x="525074" y="164945"/>
                  </a:cubicBezTo>
                  <a:cubicBezTo>
                    <a:pt x="417461" y="279576"/>
                    <a:pt x="286455" y="366133"/>
                    <a:pt x="167146" y="469067"/>
                  </a:cubicBezTo>
                  <a:cubicBezTo>
                    <a:pt x="132055" y="499479"/>
                    <a:pt x="92285" y="515855"/>
                    <a:pt x="52515" y="534570"/>
                  </a:cubicBezTo>
                  <a:close/>
                </a:path>
              </a:pathLst>
            </a:custGeom>
            <a:solidFill>
              <a:srgbClr val="6d6a6a"/>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1" name="Google Shape;683;p46"/>
            <p:cNvSpPr/>
            <p:nvPr/>
          </p:nvSpPr>
          <p:spPr>
            <a:xfrm>
              <a:off x="1114920" y="3110040"/>
              <a:ext cx="1681560" cy="2520360"/>
            </a:xfrm>
            <a:custGeom>
              <a:avLst/>
              <a:gdLst>
                <a:gd name="textAreaLeft" fmla="*/ 0 w 1681560"/>
                <a:gd name="textAreaRight" fmla="*/ 1681920 w 1681560"/>
                <a:gd name="textAreaTop" fmla="*/ 0 h 2520360"/>
                <a:gd name="textAreaBottom" fmla="*/ 2520720 h 2520360"/>
              </a:gdLst>
              <a:ahLst/>
              <a:rect l="textAreaLeft" t="textAreaTop" r="textAreaRight" b="textAreaBottom"/>
              <a:pathLst>
                <a:path w="1685621" h="2520611">
                  <a:moveTo>
                    <a:pt x="1627980" y="84"/>
                  </a:moveTo>
                  <a:cubicBezTo>
                    <a:pt x="1609009" y="-1010"/>
                    <a:pt x="1590768" y="8475"/>
                    <a:pt x="1574717" y="37660"/>
                  </a:cubicBezTo>
                  <a:cubicBezTo>
                    <a:pt x="1568879" y="49335"/>
                    <a:pt x="1557205" y="52253"/>
                    <a:pt x="1542612" y="55172"/>
                  </a:cubicBezTo>
                  <a:cubicBezTo>
                    <a:pt x="1414197" y="66846"/>
                    <a:pt x="795464" y="136891"/>
                    <a:pt x="786709" y="98950"/>
                  </a:cubicBezTo>
                  <a:cubicBezTo>
                    <a:pt x="777954" y="104788"/>
                    <a:pt x="760441" y="116461"/>
                    <a:pt x="742931" y="125217"/>
                  </a:cubicBezTo>
                  <a:cubicBezTo>
                    <a:pt x="532795" y="253633"/>
                    <a:pt x="328497" y="393723"/>
                    <a:pt x="83339" y="455012"/>
                  </a:cubicBezTo>
                  <a:cubicBezTo>
                    <a:pt x="57072" y="466687"/>
                    <a:pt x="68747" y="495872"/>
                    <a:pt x="59991" y="513383"/>
                  </a:cubicBezTo>
                  <a:cubicBezTo>
                    <a:pt x="51235" y="542568"/>
                    <a:pt x="45399" y="574673"/>
                    <a:pt x="59991" y="600939"/>
                  </a:cubicBezTo>
                  <a:cubicBezTo>
                    <a:pt x="86257" y="638880"/>
                    <a:pt x="65827" y="653473"/>
                    <a:pt x="39561" y="673903"/>
                  </a:cubicBezTo>
                  <a:cubicBezTo>
                    <a:pt x="-1299" y="706008"/>
                    <a:pt x="-12972" y="767297"/>
                    <a:pt x="16213" y="811075"/>
                  </a:cubicBezTo>
                  <a:cubicBezTo>
                    <a:pt x="30806" y="831505"/>
                    <a:pt x="48317" y="854853"/>
                    <a:pt x="65827" y="869446"/>
                  </a:cubicBezTo>
                  <a:cubicBezTo>
                    <a:pt x="95013" y="892794"/>
                    <a:pt x="97932" y="916142"/>
                    <a:pt x="100850" y="951165"/>
                  </a:cubicBezTo>
                  <a:cubicBezTo>
                    <a:pt x="103769" y="1067907"/>
                    <a:pt x="51235" y="1184649"/>
                    <a:pt x="92095" y="1301391"/>
                  </a:cubicBezTo>
                  <a:cubicBezTo>
                    <a:pt x="95013" y="1307228"/>
                    <a:pt x="92095" y="1313065"/>
                    <a:pt x="89177" y="1318901"/>
                  </a:cubicBezTo>
                  <a:cubicBezTo>
                    <a:pt x="59991" y="1426889"/>
                    <a:pt x="57072" y="1534874"/>
                    <a:pt x="89177" y="1642861"/>
                  </a:cubicBezTo>
                  <a:cubicBezTo>
                    <a:pt x="106688" y="1704150"/>
                    <a:pt x="95013" y="1765440"/>
                    <a:pt x="83339" y="1823811"/>
                  </a:cubicBezTo>
                  <a:cubicBezTo>
                    <a:pt x="62909" y="1914286"/>
                    <a:pt x="71665" y="1998924"/>
                    <a:pt x="112525" y="2083561"/>
                  </a:cubicBezTo>
                  <a:cubicBezTo>
                    <a:pt x="138791" y="2136095"/>
                    <a:pt x="150466" y="2191547"/>
                    <a:pt x="141710" y="2255756"/>
                  </a:cubicBezTo>
                  <a:cubicBezTo>
                    <a:pt x="132954" y="2328719"/>
                    <a:pt x="159221" y="2398764"/>
                    <a:pt x="179651" y="2468809"/>
                  </a:cubicBezTo>
                  <a:lnTo>
                    <a:pt x="190396" y="2520611"/>
                  </a:lnTo>
                  <a:lnTo>
                    <a:pt x="810748" y="2520611"/>
                  </a:lnTo>
                  <a:lnTo>
                    <a:pt x="815894" y="2448379"/>
                  </a:lnTo>
                  <a:cubicBezTo>
                    <a:pt x="824650" y="2302452"/>
                    <a:pt x="883021" y="1996005"/>
                    <a:pt x="938474" y="1864670"/>
                  </a:cubicBezTo>
                  <a:cubicBezTo>
                    <a:pt x="932636" y="1867589"/>
                    <a:pt x="923881" y="2066050"/>
                    <a:pt x="909288" y="2150687"/>
                  </a:cubicBezTo>
                  <a:cubicBezTo>
                    <a:pt x="894695" y="2249918"/>
                    <a:pt x="883021" y="2317045"/>
                    <a:pt x="877183" y="2413356"/>
                  </a:cubicBezTo>
                  <a:cubicBezTo>
                    <a:pt x="884479" y="2435246"/>
                    <a:pt x="889769" y="2458412"/>
                    <a:pt x="893646" y="2482307"/>
                  </a:cubicBezTo>
                  <a:lnTo>
                    <a:pt x="897815" y="2520611"/>
                  </a:lnTo>
                  <a:lnTo>
                    <a:pt x="1572409" y="2520611"/>
                  </a:lnTo>
                  <a:lnTo>
                    <a:pt x="1572436" y="2513272"/>
                  </a:lnTo>
                  <a:cubicBezTo>
                    <a:pt x="1577088" y="2344589"/>
                    <a:pt x="1590768" y="2175496"/>
                    <a:pt x="1586390" y="2004760"/>
                  </a:cubicBezTo>
                  <a:cubicBezTo>
                    <a:pt x="1577635" y="1683720"/>
                    <a:pt x="1516346" y="1371436"/>
                    <a:pt x="1420034" y="1067907"/>
                  </a:cubicBezTo>
                  <a:cubicBezTo>
                    <a:pt x="1402522" y="1059151"/>
                    <a:pt x="1431707" y="907387"/>
                    <a:pt x="1446300" y="837342"/>
                  </a:cubicBezTo>
                  <a:cubicBezTo>
                    <a:pt x="1463812" y="743949"/>
                    <a:pt x="1463812" y="638880"/>
                    <a:pt x="1431707" y="539650"/>
                  </a:cubicBezTo>
                  <a:cubicBezTo>
                    <a:pt x="1481323" y="533813"/>
                    <a:pt x="1533857" y="554243"/>
                    <a:pt x="1571798" y="510465"/>
                  </a:cubicBezTo>
                  <a:cubicBezTo>
                    <a:pt x="1574717" y="498790"/>
                    <a:pt x="1568879" y="492954"/>
                    <a:pt x="1560124" y="490035"/>
                  </a:cubicBezTo>
                  <a:cubicBezTo>
                    <a:pt x="1551369" y="487117"/>
                    <a:pt x="1542612" y="487117"/>
                    <a:pt x="1533857" y="490035"/>
                  </a:cubicBezTo>
                  <a:cubicBezTo>
                    <a:pt x="1449220" y="498790"/>
                    <a:pt x="1437545" y="490035"/>
                    <a:pt x="1417115" y="405398"/>
                  </a:cubicBezTo>
                  <a:cubicBezTo>
                    <a:pt x="1411277" y="382048"/>
                    <a:pt x="1408359" y="361620"/>
                    <a:pt x="1405441" y="338270"/>
                  </a:cubicBezTo>
                  <a:cubicBezTo>
                    <a:pt x="1402522" y="306167"/>
                    <a:pt x="1390849" y="271144"/>
                    <a:pt x="1414197" y="241958"/>
                  </a:cubicBezTo>
                  <a:cubicBezTo>
                    <a:pt x="1460893" y="186507"/>
                    <a:pt x="1513427" y="145647"/>
                    <a:pt x="1586390" y="133973"/>
                  </a:cubicBezTo>
                  <a:cubicBezTo>
                    <a:pt x="1668111" y="122298"/>
                    <a:pt x="1673947" y="116461"/>
                    <a:pt x="1636006" y="43497"/>
                  </a:cubicBezTo>
                  <a:cubicBezTo>
                    <a:pt x="1647681" y="34742"/>
                    <a:pt x="1659354" y="40579"/>
                    <a:pt x="1671029" y="37660"/>
                  </a:cubicBezTo>
                  <a:cubicBezTo>
                    <a:pt x="1676866" y="34742"/>
                    <a:pt x="1682703" y="31824"/>
                    <a:pt x="1685621" y="25987"/>
                  </a:cubicBezTo>
                  <a:cubicBezTo>
                    <a:pt x="1666651" y="12853"/>
                    <a:pt x="1646951" y="1179"/>
                    <a:pt x="1627980" y="84"/>
                  </a:cubicBezTo>
                  <a:close/>
                </a:path>
              </a:pathLst>
            </a:custGeom>
            <a:solidFill>
              <a:schemeClr val="accent4"/>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2" name="Google Shape;684;p46"/>
            <p:cNvSpPr/>
            <p:nvPr/>
          </p:nvSpPr>
          <p:spPr>
            <a:xfrm>
              <a:off x="1451520" y="525240"/>
              <a:ext cx="960480" cy="816840"/>
            </a:xfrm>
            <a:custGeom>
              <a:avLst/>
              <a:gdLst>
                <a:gd name="textAreaLeft" fmla="*/ 0 w 960480"/>
                <a:gd name="textAreaRight" fmla="*/ 960840 w 960480"/>
                <a:gd name="textAreaTop" fmla="*/ 0 h 816840"/>
                <a:gd name="textAreaBottom" fmla="*/ 817200 h 816840"/>
              </a:gdLst>
              <a:ahLst/>
              <a:rect l="textAreaLeft" t="textAreaTop" r="textAreaRight" b="textAreaBottom"/>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43" name="Google Shape;685;p46"/>
            <p:cNvSpPr/>
            <p:nvPr/>
          </p:nvSpPr>
          <p:spPr>
            <a:xfrm>
              <a:off x="1438200" y="1056960"/>
              <a:ext cx="290880" cy="641880"/>
            </a:xfrm>
            <a:custGeom>
              <a:avLst/>
              <a:gdLst>
                <a:gd name="textAreaLeft" fmla="*/ 0 w 290880"/>
                <a:gd name="textAreaRight" fmla="*/ 291240 w 290880"/>
                <a:gd name="textAreaTop" fmla="*/ 0 h 641880"/>
                <a:gd name="textAreaBottom" fmla="*/ 642240 h 641880"/>
              </a:gdLst>
              <a:ahLst/>
              <a:rect l="textAreaLeft" t="textAreaTop" r="textAreaRight" b="textAreaBottom"/>
              <a:pathLst>
                <a:path w="233939" h="514667">
                  <a:moveTo>
                    <a:pt x="57668" y="42994"/>
                  </a:moveTo>
                  <a:cubicBezTo>
                    <a:pt x="64686" y="50013"/>
                    <a:pt x="64686" y="50013"/>
                    <a:pt x="67026" y="54691"/>
                  </a:cubicBezTo>
                  <a:cubicBezTo>
                    <a:pt x="24916" y="131892"/>
                    <a:pt x="97438" y="136570"/>
                    <a:pt x="116153" y="255880"/>
                  </a:cubicBezTo>
                  <a:cubicBezTo>
                    <a:pt x="118492" y="274595"/>
                    <a:pt x="137207" y="295649"/>
                    <a:pt x="155923" y="297989"/>
                  </a:cubicBezTo>
                  <a:cubicBezTo>
                    <a:pt x="167620" y="300328"/>
                    <a:pt x="179317" y="302668"/>
                    <a:pt x="191014" y="302668"/>
                  </a:cubicBezTo>
                  <a:cubicBezTo>
                    <a:pt x="214408" y="302668"/>
                    <a:pt x="172298" y="326062"/>
                    <a:pt x="160601" y="321383"/>
                  </a:cubicBezTo>
                  <a:cubicBezTo>
                    <a:pt x="139547" y="314365"/>
                    <a:pt x="123171" y="305007"/>
                    <a:pt x="116153" y="300328"/>
                  </a:cubicBezTo>
                  <a:cubicBezTo>
                    <a:pt x="106795" y="295649"/>
                    <a:pt x="106795" y="358813"/>
                    <a:pt x="102117" y="384547"/>
                  </a:cubicBezTo>
                  <a:cubicBezTo>
                    <a:pt x="95098" y="421977"/>
                    <a:pt x="88080" y="440692"/>
                    <a:pt x="76383" y="473444"/>
                  </a:cubicBezTo>
                  <a:cubicBezTo>
                    <a:pt x="71704" y="464086"/>
                    <a:pt x="78723" y="473444"/>
                    <a:pt x="67026" y="466426"/>
                  </a:cubicBezTo>
                  <a:cubicBezTo>
                    <a:pt x="90420" y="398583"/>
                    <a:pt x="99777" y="340098"/>
                    <a:pt x="99777" y="272255"/>
                  </a:cubicBezTo>
                  <a:cubicBezTo>
                    <a:pt x="99777" y="244183"/>
                    <a:pt x="95098" y="204413"/>
                    <a:pt x="81062" y="183358"/>
                  </a:cubicBezTo>
                  <a:cubicBezTo>
                    <a:pt x="36613" y="122534"/>
                    <a:pt x="34274" y="96801"/>
                    <a:pt x="57668" y="42994"/>
                  </a:cubicBezTo>
                  <a:close/>
                </a:path>
              </a:pathLst>
            </a:custGeom>
            <a:solidFill>
              <a:srgbClr val="9f9e9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4" name="Google Shape;686;p46"/>
            <p:cNvSpPr/>
            <p:nvPr/>
          </p:nvSpPr>
          <p:spPr>
            <a:xfrm>
              <a:off x="643680" y="3429720"/>
              <a:ext cx="582120" cy="262440"/>
            </a:xfrm>
            <a:custGeom>
              <a:avLst/>
              <a:gdLst>
                <a:gd name="textAreaLeft" fmla="*/ 0 w 582120"/>
                <a:gd name="textAreaRight" fmla="*/ 582480 w 582120"/>
                <a:gd name="textAreaTop" fmla="*/ 0 h 262440"/>
                <a:gd name="textAreaBottom" fmla="*/ 262800 h 262440"/>
              </a:gdLst>
              <a:ahLst/>
              <a:rect l="textAreaLeft" t="textAreaTop" r="textAreaRight" b="textAreaBottom"/>
              <a:pathLst>
                <a:path w="467879" h="210545">
                  <a:moveTo>
                    <a:pt x="42994" y="45334"/>
                  </a:moveTo>
                  <a:cubicBezTo>
                    <a:pt x="57031" y="45334"/>
                    <a:pt x="57031" y="45334"/>
                    <a:pt x="61710" y="42994"/>
                  </a:cubicBezTo>
                  <a:cubicBezTo>
                    <a:pt x="78085" y="85104"/>
                    <a:pt x="87443" y="108498"/>
                    <a:pt x="108498" y="134231"/>
                  </a:cubicBezTo>
                  <a:cubicBezTo>
                    <a:pt x="150607" y="188037"/>
                    <a:pt x="190377" y="181019"/>
                    <a:pt x="234825" y="162304"/>
                  </a:cubicBezTo>
                  <a:cubicBezTo>
                    <a:pt x="290971" y="141249"/>
                    <a:pt x="342437" y="124873"/>
                    <a:pt x="400922" y="117855"/>
                  </a:cubicBezTo>
                  <a:cubicBezTo>
                    <a:pt x="417298" y="115516"/>
                    <a:pt x="431335" y="113176"/>
                    <a:pt x="440692" y="110837"/>
                  </a:cubicBezTo>
                  <a:cubicBezTo>
                    <a:pt x="424316" y="129552"/>
                    <a:pt x="431335" y="141249"/>
                    <a:pt x="426656" y="155286"/>
                  </a:cubicBezTo>
                  <a:cubicBezTo>
                    <a:pt x="428995" y="131892"/>
                    <a:pt x="426656" y="122534"/>
                    <a:pt x="405601" y="127213"/>
                  </a:cubicBezTo>
                  <a:cubicBezTo>
                    <a:pt x="342437" y="141249"/>
                    <a:pt x="295649" y="155286"/>
                    <a:pt x="239504" y="178680"/>
                  </a:cubicBezTo>
                  <a:cubicBezTo>
                    <a:pt x="204413" y="190377"/>
                    <a:pt x="145928" y="209092"/>
                    <a:pt x="99140" y="145928"/>
                  </a:cubicBezTo>
                  <a:cubicBezTo>
                    <a:pt x="78085" y="115516"/>
                    <a:pt x="73407" y="103819"/>
                    <a:pt x="57031" y="75746"/>
                  </a:cubicBezTo>
                  <a:cubicBezTo>
                    <a:pt x="52352" y="64049"/>
                    <a:pt x="54691" y="57031"/>
                    <a:pt x="42994" y="45334"/>
                  </a:cubicBezTo>
                  <a:close/>
                </a:path>
              </a:pathLst>
            </a:custGeom>
            <a:solidFill>
              <a:srgbClr val="706e6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5" name="Google Shape;687;p46"/>
            <p:cNvSpPr/>
            <p:nvPr/>
          </p:nvSpPr>
          <p:spPr>
            <a:xfrm>
              <a:off x="720720" y="2911320"/>
              <a:ext cx="1989000" cy="738000"/>
            </a:xfrm>
            <a:custGeom>
              <a:avLst/>
              <a:gdLst>
                <a:gd name="textAreaLeft" fmla="*/ 0 w 1989000"/>
                <a:gd name="textAreaRight" fmla="*/ 1989360 w 1989000"/>
                <a:gd name="textAreaTop" fmla="*/ 0 h 738000"/>
                <a:gd name="textAreaBottom" fmla="*/ 738360 h 738000"/>
              </a:gdLst>
              <a:ahLst/>
              <a:rect l="textAreaLeft" t="textAreaTop" r="textAreaRight" b="textAreaBottom"/>
              <a:pathLst>
                <a:path w="1598173" h="591826">
                  <a:moveTo>
                    <a:pt x="378983" y="526521"/>
                  </a:moveTo>
                  <a:cubicBezTo>
                    <a:pt x="369625" y="528860"/>
                    <a:pt x="252655" y="545236"/>
                    <a:pt x="173116" y="577988"/>
                  </a:cubicBezTo>
                  <a:cubicBezTo>
                    <a:pt x="131007" y="596703"/>
                    <a:pt x="93576" y="599042"/>
                    <a:pt x="63164" y="568630"/>
                  </a:cubicBezTo>
                  <a:cubicBezTo>
                    <a:pt x="32752" y="535879"/>
                    <a:pt x="16376" y="505466"/>
                    <a:pt x="0" y="458678"/>
                  </a:cubicBezTo>
                  <a:cubicBezTo>
                    <a:pt x="77201" y="393175"/>
                    <a:pt x="63164" y="372121"/>
                    <a:pt x="123989" y="327672"/>
                  </a:cubicBezTo>
                  <a:cubicBezTo>
                    <a:pt x="325177" y="203684"/>
                    <a:pt x="409395" y="227078"/>
                    <a:pt x="460862" y="224738"/>
                  </a:cubicBezTo>
                  <a:cubicBezTo>
                    <a:pt x="519347" y="217720"/>
                    <a:pt x="587190" y="217720"/>
                    <a:pt x="673747" y="189647"/>
                  </a:cubicBezTo>
                  <a:cubicBezTo>
                    <a:pt x="788378" y="154556"/>
                    <a:pt x="844523" y="152217"/>
                    <a:pt x="926402" y="128823"/>
                  </a:cubicBezTo>
                  <a:cubicBezTo>
                    <a:pt x="1034015" y="100750"/>
                    <a:pt x="1087821" y="49284"/>
                    <a:pt x="1160342" y="18871"/>
                  </a:cubicBezTo>
                  <a:cubicBezTo>
                    <a:pt x="1324100" y="-13880"/>
                    <a:pt x="1434052" y="-2183"/>
                    <a:pt x="1583774" y="39926"/>
                  </a:cubicBezTo>
                  <a:cubicBezTo>
                    <a:pt x="1590792" y="42265"/>
                    <a:pt x="1597810" y="42265"/>
                    <a:pt x="1597810" y="51623"/>
                  </a:cubicBezTo>
                  <a:cubicBezTo>
                    <a:pt x="1600149" y="63320"/>
                    <a:pt x="1590792" y="65659"/>
                    <a:pt x="1581434" y="67999"/>
                  </a:cubicBezTo>
                  <a:cubicBezTo>
                    <a:pt x="1558040" y="77356"/>
                    <a:pt x="1536986" y="86714"/>
                    <a:pt x="1508913" y="75017"/>
                  </a:cubicBezTo>
                  <a:cubicBezTo>
                    <a:pt x="1483179" y="63320"/>
                    <a:pt x="1452767" y="65659"/>
                    <a:pt x="1424694" y="60981"/>
                  </a:cubicBezTo>
                  <a:cubicBezTo>
                    <a:pt x="1396622" y="49284"/>
                    <a:pt x="1359191" y="46944"/>
                    <a:pt x="1326440" y="56302"/>
                  </a:cubicBezTo>
                  <a:cubicBezTo>
                    <a:pt x="1359191" y="60981"/>
                    <a:pt x="1403640" y="65659"/>
                    <a:pt x="1424694" y="79696"/>
                  </a:cubicBezTo>
                  <a:cubicBezTo>
                    <a:pt x="1427034" y="126484"/>
                    <a:pt x="1391943" y="107769"/>
                    <a:pt x="1373228" y="112447"/>
                  </a:cubicBezTo>
                  <a:cubicBezTo>
                    <a:pt x="1342815" y="105429"/>
                    <a:pt x="1296027" y="96072"/>
                    <a:pt x="1270294" y="100750"/>
                  </a:cubicBezTo>
                  <a:cubicBezTo>
                    <a:pt x="1256258" y="105429"/>
                    <a:pt x="1235203" y="107769"/>
                    <a:pt x="1228185" y="110108"/>
                  </a:cubicBezTo>
                  <a:cubicBezTo>
                    <a:pt x="1235203" y="112447"/>
                    <a:pt x="1253918" y="114787"/>
                    <a:pt x="1270294" y="112447"/>
                  </a:cubicBezTo>
                  <a:cubicBezTo>
                    <a:pt x="1307724" y="107769"/>
                    <a:pt x="1331118" y="110108"/>
                    <a:pt x="1340476" y="131163"/>
                  </a:cubicBezTo>
                  <a:cubicBezTo>
                    <a:pt x="1291349" y="149878"/>
                    <a:pt x="1235203" y="142860"/>
                    <a:pt x="1188415" y="173272"/>
                  </a:cubicBezTo>
                  <a:cubicBezTo>
                    <a:pt x="1122912" y="184969"/>
                    <a:pt x="1056573" y="183964"/>
                    <a:pt x="991070" y="193321"/>
                  </a:cubicBezTo>
                  <a:cubicBezTo>
                    <a:pt x="972355" y="195661"/>
                    <a:pt x="1011466" y="220895"/>
                    <a:pt x="1002108" y="237271"/>
                  </a:cubicBezTo>
                  <a:cubicBezTo>
                    <a:pt x="997429" y="244289"/>
                    <a:pt x="921724" y="255151"/>
                    <a:pt x="900669" y="269187"/>
                  </a:cubicBezTo>
                  <a:lnTo>
                    <a:pt x="750947" y="360424"/>
                  </a:lnTo>
                  <a:cubicBezTo>
                    <a:pt x="633978" y="435284"/>
                    <a:pt x="517008" y="491430"/>
                    <a:pt x="378983" y="526521"/>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6" name="Google Shape;688;p46"/>
            <p:cNvSpPr/>
            <p:nvPr/>
          </p:nvSpPr>
          <p:spPr>
            <a:xfrm>
              <a:off x="2446920" y="2969280"/>
              <a:ext cx="960480" cy="700200"/>
            </a:xfrm>
            <a:custGeom>
              <a:avLst/>
              <a:gdLst>
                <a:gd name="textAreaLeft" fmla="*/ 0 w 960480"/>
                <a:gd name="textAreaRight" fmla="*/ 960840 w 960480"/>
                <a:gd name="textAreaTop" fmla="*/ 0 h 700200"/>
                <a:gd name="textAreaBottom" fmla="*/ 700560 h 700200"/>
              </a:gdLst>
              <a:ahLst/>
              <a:rect l="textAreaLeft" t="textAreaTop" r="textAreaRight" b="textAreaBottom"/>
              <a:pathLst>
                <a:path w="772001" h="561455">
                  <a:moveTo>
                    <a:pt x="688156" y="44691"/>
                  </a:moveTo>
                  <a:cubicBezTo>
                    <a:pt x="702192" y="49369"/>
                    <a:pt x="720908" y="32994"/>
                    <a:pt x="730265" y="54048"/>
                  </a:cubicBezTo>
                  <a:cubicBezTo>
                    <a:pt x="739623" y="72763"/>
                    <a:pt x="718568" y="77442"/>
                    <a:pt x="709211" y="89139"/>
                  </a:cubicBezTo>
                  <a:cubicBezTo>
                    <a:pt x="608616" y="194412"/>
                    <a:pt x="491646" y="280970"/>
                    <a:pt x="381695" y="376885"/>
                  </a:cubicBezTo>
                  <a:cubicBezTo>
                    <a:pt x="320870" y="430692"/>
                    <a:pt x="250688" y="472801"/>
                    <a:pt x="180506" y="514910"/>
                  </a:cubicBezTo>
                  <a:cubicBezTo>
                    <a:pt x="91609" y="535965"/>
                    <a:pt x="72894" y="524268"/>
                    <a:pt x="51839" y="437710"/>
                  </a:cubicBezTo>
                  <a:cubicBezTo>
                    <a:pt x="19088" y="302025"/>
                    <a:pt x="77573" y="222485"/>
                    <a:pt x="222615" y="210788"/>
                  </a:cubicBezTo>
                  <a:cubicBezTo>
                    <a:pt x="234312" y="210788"/>
                    <a:pt x="246009" y="210788"/>
                    <a:pt x="253028" y="199091"/>
                  </a:cubicBezTo>
                  <a:cubicBezTo>
                    <a:pt x="257706" y="189733"/>
                    <a:pt x="250688" y="185055"/>
                    <a:pt x="243670" y="178036"/>
                  </a:cubicBezTo>
                  <a:cubicBezTo>
                    <a:pt x="231973" y="164000"/>
                    <a:pt x="199221" y="161661"/>
                    <a:pt x="208579" y="140606"/>
                  </a:cubicBezTo>
                  <a:cubicBezTo>
                    <a:pt x="220276" y="117212"/>
                    <a:pt x="248349" y="131248"/>
                    <a:pt x="269403" y="135927"/>
                  </a:cubicBezTo>
                  <a:cubicBezTo>
                    <a:pt x="290458" y="145285"/>
                    <a:pt x="313852" y="147624"/>
                    <a:pt x="332567" y="161661"/>
                  </a:cubicBezTo>
                  <a:cubicBezTo>
                    <a:pt x="344264" y="142945"/>
                    <a:pt x="313852" y="131248"/>
                    <a:pt x="332567" y="114873"/>
                  </a:cubicBezTo>
                  <a:cubicBezTo>
                    <a:pt x="353622" y="91479"/>
                    <a:pt x="372337" y="98497"/>
                    <a:pt x="391052" y="114873"/>
                  </a:cubicBezTo>
                  <a:cubicBezTo>
                    <a:pt x="430822" y="168679"/>
                    <a:pt x="465913" y="121891"/>
                    <a:pt x="503343" y="112533"/>
                  </a:cubicBezTo>
                  <a:cubicBezTo>
                    <a:pt x="540774" y="100836"/>
                    <a:pt x="566507" y="42351"/>
                    <a:pt x="622653" y="86800"/>
                  </a:cubicBezTo>
                  <a:cubicBezTo>
                    <a:pt x="632010" y="100836"/>
                    <a:pt x="667101" y="63406"/>
                    <a:pt x="688156" y="44691"/>
                  </a:cubicBezTo>
                  <a:close/>
                </a:path>
              </a:pathLst>
            </a:custGeom>
            <a:solidFill>
              <a:srgbClr val="d8d8d8"/>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7" name="Google Shape;689;p46"/>
            <p:cNvSpPr/>
            <p:nvPr/>
          </p:nvSpPr>
          <p:spPr>
            <a:xfrm>
              <a:off x="2731680" y="3067920"/>
              <a:ext cx="203400" cy="174600"/>
            </a:xfrm>
            <a:custGeom>
              <a:avLst/>
              <a:gdLst>
                <a:gd name="textAreaLeft" fmla="*/ 0 w 203400"/>
                <a:gd name="textAreaRight" fmla="*/ 203760 w 203400"/>
                <a:gd name="textAreaTop" fmla="*/ 0 h 174600"/>
                <a:gd name="textAreaBottom" fmla="*/ 174960 h 174600"/>
              </a:gdLst>
              <a:ahLst/>
              <a:rect l="textAreaLeft" t="textAreaTop" r="textAreaRight" b="textAreaBottom"/>
              <a:pathLst>
                <a:path w="163757" h="140363">
                  <a:moveTo>
                    <a:pt x="106158" y="42994"/>
                  </a:moveTo>
                  <a:cubicBezTo>
                    <a:pt x="110837" y="66388"/>
                    <a:pt x="143589" y="87443"/>
                    <a:pt x="122534" y="96801"/>
                  </a:cubicBezTo>
                  <a:cubicBezTo>
                    <a:pt x="96801" y="110837"/>
                    <a:pt x="92122" y="85104"/>
                    <a:pt x="61710" y="71067"/>
                  </a:cubicBezTo>
                  <a:cubicBezTo>
                    <a:pt x="54691" y="68728"/>
                    <a:pt x="47673" y="61710"/>
                    <a:pt x="42994" y="57031"/>
                  </a:cubicBezTo>
                  <a:cubicBezTo>
                    <a:pt x="47673" y="57031"/>
                    <a:pt x="59370" y="59370"/>
                    <a:pt x="61710" y="59370"/>
                  </a:cubicBezTo>
                  <a:cubicBezTo>
                    <a:pt x="71067" y="61710"/>
                    <a:pt x="94461" y="94461"/>
                    <a:pt x="115516" y="89782"/>
                  </a:cubicBezTo>
                  <a:cubicBezTo>
                    <a:pt x="129552" y="87443"/>
                    <a:pt x="89782" y="50013"/>
                    <a:pt x="106158" y="42994"/>
                  </a:cubicBezTo>
                  <a:close/>
                </a:path>
              </a:pathLst>
            </a:custGeom>
            <a:solidFill>
              <a:srgbClr val="737171"/>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8" name="Google Shape;690;p46"/>
            <p:cNvSpPr/>
            <p:nvPr/>
          </p:nvSpPr>
          <p:spPr>
            <a:xfrm>
              <a:off x="2883240" y="3060360"/>
              <a:ext cx="203400" cy="174600"/>
            </a:xfrm>
            <a:custGeom>
              <a:avLst/>
              <a:gdLst>
                <a:gd name="textAreaLeft" fmla="*/ 0 w 203400"/>
                <a:gd name="textAreaRight" fmla="*/ 203760 w 203400"/>
                <a:gd name="textAreaTop" fmla="*/ 0 h 174600"/>
                <a:gd name="textAreaBottom" fmla="*/ 174960 h 174600"/>
              </a:gdLst>
              <a:ahLst/>
              <a:rect l="textAreaLeft" t="textAreaTop" r="textAreaRight" b="textAreaBottom"/>
              <a:pathLst>
                <a:path w="163757" h="140363">
                  <a:moveTo>
                    <a:pt x="110837" y="46623"/>
                  </a:moveTo>
                  <a:cubicBezTo>
                    <a:pt x="108497" y="58320"/>
                    <a:pt x="96800" y="65338"/>
                    <a:pt x="89782" y="72356"/>
                  </a:cubicBezTo>
                  <a:cubicBezTo>
                    <a:pt x="80425" y="79374"/>
                    <a:pt x="68728" y="81714"/>
                    <a:pt x="64049" y="72356"/>
                  </a:cubicBezTo>
                  <a:cubicBezTo>
                    <a:pt x="54691" y="55980"/>
                    <a:pt x="61709" y="58320"/>
                    <a:pt x="66388" y="48962"/>
                  </a:cubicBezTo>
                  <a:cubicBezTo>
                    <a:pt x="52352" y="48962"/>
                    <a:pt x="59370" y="51302"/>
                    <a:pt x="42994" y="51302"/>
                  </a:cubicBezTo>
                  <a:cubicBezTo>
                    <a:pt x="64049" y="109787"/>
                    <a:pt x="59370" y="107447"/>
                    <a:pt x="106158" y="74696"/>
                  </a:cubicBezTo>
                  <a:cubicBezTo>
                    <a:pt x="120194" y="65338"/>
                    <a:pt x="124873" y="58320"/>
                    <a:pt x="136570" y="48962"/>
                  </a:cubicBezTo>
                  <a:cubicBezTo>
                    <a:pt x="122534" y="48962"/>
                    <a:pt x="122534" y="37265"/>
                    <a:pt x="110837" y="46623"/>
                  </a:cubicBezTo>
                  <a:close/>
                </a:path>
              </a:pathLst>
            </a:custGeom>
            <a:solidFill>
              <a:srgbClr val="6c696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49" name="Google Shape;691;p46"/>
            <p:cNvSpPr/>
            <p:nvPr/>
          </p:nvSpPr>
          <p:spPr>
            <a:xfrm>
              <a:off x="3049200" y="3028320"/>
              <a:ext cx="174240" cy="145440"/>
            </a:xfrm>
            <a:custGeom>
              <a:avLst/>
              <a:gdLst>
                <a:gd name="textAreaLeft" fmla="*/ 0 w 174240"/>
                <a:gd name="textAreaRight" fmla="*/ 174600 w 174240"/>
                <a:gd name="textAreaTop" fmla="*/ 0 h 145440"/>
                <a:gd name="textAreaBottom" fmla="*/ 145800 h 145440"/>
              </a:gdLst>
              <a:ahLst/>
              <a:rect l="textAreaLeft" t="textAreaTop" r="textAreaRight" b="textAreaBottom"/>
              <a:pathLst>
                <a:path w="140363" h="116969">
                  <a:moveTo>
                    <a:pt x="94461" y="46680"/>
                  </a:moveTo>
                  <a:cubicBezTo>
                    <a:pt x="92122" y="58377"/>
                    <a:pt x="85104" y="65395"/>
                    <a:pt x="78085" y="72413"/>
                  </a:cubicBezTo>
                  <a:cubicBezTo>
                    <a:pt x="71067" y="79432"/>
                    <a:pt x="64049" y="81771"/>
                    <a:pt x="59370" y="72413"/>
                  </a:cubicBezTo>
                  <a:cubicBezTo>
                    <a:pt x="52352" y="56038"/>
                    <a:pt x="57031" y="58377"/>
                    <a:pt x="61710" y="49019"/>
                  </a:cubicBezTo>
                  <a:cubicBezTo>
                    <a:pt x="50013" y="49019"/>
                    <a:pt x="54691" y="49019"/>
                    <a:pt x="42994" y="49019"/>
                  </a:cubicBezTo>
                  <a:cubicBezTo>
                    <a:pt x="59370" y="107504"/>
                    <a:pt x="54691" y="105165"/>
                    <a:pt x="89782" y="72413"/>
                  </a:cubicBezTo>
                  <a:cubicBezTo>
                    <a:pt x="99140" y="63056"/>
                    <a:pt x="103819" y="56038"/>
                    <a:pt x="113176" y="46680"/>
                  </a:cubicBezTo>
                  <a:cubicBezTo>
                    <a:pt x="103819" y="49019"/>
                    <a:pt x="103819" y="37322"/>
                    <a:pt x="94461" y="46680"/>
                  </a:cubicBezTo>
                  <a:close/>
                </a:path>
              </a:pathLst>
            </a:custGeom>
            <a:solidFill>
              <a:srgbClr val="6c696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grpSp>
          <p:nvGrpSpPr>
            <p:cNvPr id="750" name="Google Shape;692;p46"/>
            <p:cNvGrpSpPr/>
            <p:nvPr/>
          </p:nvGrpSpPr>
          <p:grpSpPr>
            <a:xfrm>
              <a:off x="1169640" y="3966480"/>
              <a:ext cx="1396440" cy="393480"/>
              <a:chOff x="1169640" y="3966480"/>
              <a:chExt cx="1396440" cy="393480"/>
            </a:xfrm>
          </p:grpSpPr>
          <p:sp>
            <p:nvSpPr>
              <p:cNvPr id="751" name="Google Shape;693;p46"/>
              <p:cNvSpPr/>
              <p:nvPr/>
            </p:nvSpPr>
            <p:spPr>
              <a:xfrm>
                <a:off x="2449800" y="4048560"/>
                <a:ext cx="116280" cy="203760"/>
              </a:xfrm>
              <a:custGeom>
                <a:avLst/>
                <a:gdLst>
                  <a:gd name="textAreaLeft" fmla="*/ 0 w 116280"/>
                  <a:gd name="textAreaRight" fmla="*/ 116640 w 116280"/>
                  <a:gd name="textAreaTop" fmla="*/ 0 h 203760"/>
                  <a:gd name="textAreaBottom" fmla="*/ 204120 h 203760"/>
                </a:gdLst>
                <a:ahLst/>
                <a:rect l="textAreaLeft" t="textAreaTop" r="textAreaRight" b="textAreaBottom"/>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52" name="Google Shape;694;p46"/>
              <p:cNvSpPr/>
              <p:nvPr/>
            </p:nvSpPr>
            <p:spPr>
              <a:xfrm>
                <a:off x="1304640" y="3989880"/>
                <a:ext cx="552960" cy="320760"/>
              </a:xfrm>
              <a:custGeom>
                <a:avLst/>
                <a:gdLst>
                  <a:gd name="textAreaLeft" fmla="*/ 0 w 552960"/>
                  <a:gd name="textAreaRight" fmla="*/ 553320 w 552960"/>
                  <a:gd name="textAreaTop" fmla="*/ 0 h 320760"/>
                  <a:gd name="textAreaBottom" fmla="*/ 321120 h 320760"/>
                </a:gdLst>
                <a:ahLst/>
                <a:rect l="textAreaLeft" t="textAreaTop" r="textAreaRight" b="textAreaBottom"/>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53" name="Google Shape;695;p46"/>
              <p:cNvSpPr/>
              <p:nvPr/>
            </p:nvSpPr>
            <p:spPr>
              <a:xfrm>
                <a:off x="1812960" y="4109760"/>
                <a:ext cx="320040" cy="233280"/>
              </a:xfrm>
              <a:custGeom>
                <a:avLst/>
                <a:gdLst>
                  <a:gd name="textAreaLeft" fmla="*/ 0 w 320040"/>
                  <a:gd name="textAreaRight" fmla="*/ 320400 w 320040"/>
                  <a:gd name="textAreaTop" fmla="*/ 0 h 233280"/>
                  <a:gd name="textAreaBottom" fmla="*/ 233640 h 233280"/>
                </a:gdLst>
                <a:ahLst/>
                <a:rect l="textAreaLeft" t="textAreaTop" r="textAreaRight" b="textAreaBottom"/>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54" name="Google Shape;696;p46"/>
              <p:cNvSpPr/>
              <p:nvPr/>
            </p:nvSpPr>
            <p:spPr>
              <a:xfrm>
                <a:off x="2064600" y="4126680"/>
                <a:ext cx="349200" cy="233280"/>
              </a:xfrm>
              <a:custGeom>
                <a:avLst/>
                <a:gdLst>
                  <a:gd name="textAreaLeft" fmla="*/ 0 w 349200"/>
                  <a:gd name="textAreaRight" fmla="*/ 349560 w 349200"/>
                  <a:gd name="textAreaTop" fmla="*/ 0 h 233280"/>
                  <a:gd name="textAreaBottom" fmla="*/ 233640 h 233280"/>
                </a:gdLst>
                <a:ahLst/>
                <a:rect l="textAreaLeft" t="textAreaTop" r="textAreaRight" b="textAreaBottom"/>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55" name="Google Shape;697;p46"/>
              <p:cNvSpPr/>
              <p:nvPr/>
            </p:nvSpPr>
            <p:spPr>
              <a:xfrm>
                <a:off x="1169640" y="3966480"/>
                <a:ext cx="174240" cy="233280"/>
              </a:xfrm>
              <a:custGeom>
                <a:avLst/>
                <a:gdLst>
                  <a:gd name="textAreaLeft" fmla="*/ 0 w 174240"/>
                  <a:gd name="textAreaRight" fmla="*/ 174600 w 174240"/>
                  <a:gd name="textAreaTop" fmla="*/ 0 h 233280"/>
                  <a:gd name="textAreaBottom" fmla="*/ 233640 h 233280"/>
                </a:gdLst>
                <a:ahLst/>
                <a:rect l="textAreaLeft" t="textAreaTop" r="textAreaRight" b="textAreaBottom"/>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sp>
            <p:nvSpPr>
              <p:cNvPr id="756" name="Google Shape;698;p46"/>
              <p:cNvSpPr/>
              <p:nvPr/>
            </p:nvSpPr>
            <p:spPr>
              <a:xfrm>
                <a:off x="2325960" y="4080240"/>
                <a:ext cx="203400" cy="233280"/>
              </a:xfrm>
              <a:custGeom>
                <a:avLst/>
                <a:gdLst>
                  <a:gd name="textAreaLeft" fmla="*/ 0 w 203400"/>
                  <a:gd name="textAreaRight" fmla="*/ 203760 w 203400"/>
                  <a:gd name="textAreaTop" fmla="*/ 0 h 233280"/>
                  <a:gd name="textAreaBottom" fmla="*/ 233640 h 233280"/>
                </a:gdLst>
                <a:ahLst/>
                <a:rect l="textAreaLeft" t="textAreaTop" r="textAreaRight" b="textAreaBottom"/>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grpSp>
        <p:sp>
          <p:nvSpPr>
            <p:cNvPr id="757" name="Google Shape;699;p46"/>
            <p:cNvSpPr/>
            <p:nvPr/>
          </p:nvSpPr>
          <p:spPr>
            <a:xfrm>
              <a:off x="2166120" y="3598920"/>
              <a:ext cx="145080" cy="145440"/>
            </a:xfrm>
            <a:custGeom>
              <a:avLst/>
              <a:gdLst>
                <a:gd name="textAreaLeft" fmla="*/ 0 w 145080"/>
                <a:gd name="textAreaRight" fmla="*/ 145440 w 145080"/>
                <a:gd name="textAreaTop" fmla="*/ 0 h 145440"/>
                <a:gd name="textAreaBottom" fmla="*/ 145800 h 145440"/>
              </a:gdLst>
              <a:ahLst/>
              <a:rect l="textAreaLeft" t="textAreaTop" r="textAreaRight" b="textAreaBottom"/>
              <a:pathLst>
                <a:path w="116969" h="116969">
                  <a:moveTo>
                    <a:pt x="66963" y="42994"/>
                  </a:moveTo>
                  <a:cubicBezTo>
                    <a:pt x="78660" y="45334"/>
                    <a:pt x="88017" y="54691"/>
                    <a:pt x="85678" y="66388"/>
                  </a:cubicBezTo>
                  <a:cubicBezTo>
                    <a:pt x="85678" y="80425"/>
                    <a:pt x="76320" y="92122"/>
                    <a:pt x="59945" y="87443"/>
                  </a:cubicBezTo>
                  <a:cubicBezTo>
                    <a:pt x="45908" y="85103"/>
                    <a:pt x="41229" y="73406"/>
                    <a:pt x="43569" y="61709"/>
                  </a:cubicBezTo>
                  <a:cubicBezTo>
                    <a:pt x="45908" y="50012"/>
                    <a:pt x="52926" y="42994"/>
                    <a:pt x="66963" y="42994"/>
                  </a:cubicBezTo>
                  <a:close/>
                </a:path>
              </a:pathLst>
            </a:custGeom>
            <a:solidFill>
              <a:srgbClr val="d6d6d6"/>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58" name="Google Shape;700;p46"/>
            <p:cNvSpPr/>
            <p:nvPr/>
          </p:nvSpPr>
          <p:spPr>
            <a:xfrm>
              <a:off x="2190240" y="3995280"/>
              <a:ext cx="145080" cy="145440"/>
            </a:xfrm>
            <a:custGeom>
              <a:avLst/>
              <a:gdLst>
                <a:gd name="textAreaLeft" fmla="*/ 0 w 145080"/>
                <a:gd name="textAreaRight" fmla="*/ 145440 w 145080"/>
                <a:gd name="textAreaTop" fmla="*/ 0 h 145440"/>
                <a:gd name="textAreaBottom" fmla="*/ 145800 h 145440"/>
              </a:gdLst>
              <a:ahLst/>
              <a:rect l="textAreaLeft" t="textAreaTop" r="textAreaRight" b="textAreaBottom"/>
              <a:pathLst>
                <a:path w="116969" h="116969">
                  <a:moveTo>
                    <a:pt x="80425" y="59818"/>
                  </a:moveTo>
                  <a:cubicBezTo>
                    <a:pt x="80425" y="71515"/>
                    <a:pt x="75746" y="78534"/>
                    <a:pt x="64049" y="80873"/>
                  </a:cubicBezTo>
                  <a:cubicBezTo>
                    <a:pt x="52352" y="80873"/>
                    <a:pt x="45334" y="73855"/>
                    <a:pt x="42994" y="64497"/>
                  </a:cubicBezTo>
                  <a:cubicBezTo>
                    <a:pt x="42994" y="52800"/>
                    <a:pt x="50013" y="45782"/>
                    <a:pt x="61710" y="43443"/>
                  </a:cubicBezTo>
                  <a:cubicBezTo>
                    <a:pt x="71067" y="41103"/>
                    <a:pt x="78085" y="48121"/>
                    <a:pt x="80425" y="59818"/>
                  </a:cubicBezTo>
                  <a:close/>
                </a:path>
              </a:pathLst>
            </a:custGeom>
            <a:solidFill>
              <a:srgbClr val="cfcfcf"/>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59" name="Google Shape;701;p46"/>
            <p:cNvSpPr/>
            <p:nvPr/>
          </p:nvSpPr>
          <p:spPr>
            <a:xfrm>
              <a:off x="2087640" y="3222000"/>
              <a:ext cx="145080" cy="145440"/>
            </a:xfrm>
            <a:custGeom>
              <a:avLst/>
              <a:gdLst>
                <a:gd name="textAreaLeft" fmla="*/ 0 w 145080"/>
                <a:gd name="textAreaRight" fmla="*/ 145440 w 145080"/>
                <a:gd name="textAreaTop" fmla="*/ 0 h 145440"/>
                <a:gd name="textAreaBottom" fmla="*/ 145800 h 145440"/>
              </a:gdLst>
              <a:ahLst/>
              <a:rect l="textAreaLeft" t="textAreaTop" r="textAreaRight" b="textAreaBottom"/>
              <a:pathLst>
                <a:path w="116969" h="116969">
                  <a:moveTo>
                    <a:pt x="59818" y="80873"/>
                  </a:moveTo>
                  <a:cubicBezTo>
                    <a:pt x="48121" y="78534"/>
                    <a:pt x="41103" y="73855"/>
                    <a:pt x="43443" y="59818"/>
                  </a:cubicBezTo>
                  <a:cubicBezTo>
                    <a:pt x="45782" y="48121"/>
                    <a:pt x="52800" y="41103"/>
                    <a:pt x="64497" y="43443"/>
                  </a:cubicBezTo>
                  <a:cubicBezTo>
                    <a:pt x="73855" y="45782"/>
                    <a:pt x="80873" y="52800"/>
                    <a:pt x="78534" y="62158"/>
                  </a:cubicBezTo>
                  <a:cubicBezTo>
                    <a:pt x="78534" y="73855"/>
                    <a:pt x="71515" y="80873"/>
                    <a:pt x="59818" y="80873"/>
                  </a:cubicBezTo>
                  <a:close/>
                </a:path>
              </a:pathLst>
            </a:custGeom>
            <a:solidFill>
              <a:srgbClr val="d6d5d5"/>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0" name="Google Shape;702;p46"/>
            <p:cNvSpPr/>
            <p:nvPr/>
          </p:nvSpPr>
          <p:spPr>
            <a:xfrm>
              <a:off x="1677600" y="1013040"/>
              <a:ext cx="698400" cy="904320"/>
            </a:xfrm>
            <a:custGeom>
              <a:avLst/>
              <a:gdLst>
                <a:gd name="textAreaLeft" fmla="*/ 0 w 698400"/>
                <a:gd name="textAreaRight" fmla="*/ 698760 w 698400"/>
                <a:gd name="textAreaTop" fmla="*/ 0 h 904320"/>
                <a:gd name="textAreaBottom" fmla="*/ 904680 h 904320"/>
              </a:gdLst>
              <a:ahLst/>
              <a:rect l="textAreaLeft" t="textAreaTop" r="textAreaRight" b="textAreaBottom"/>
              <a:pathLst>
                <a:path w="561455" h="725213">
                  <a:moveTo>
                    <a:pt x="515553" y="42994"/>
                  </a:moveTo>
                  <a:cubicBezTo>
                    <a:pt x="503856" y="50013"/>
                    <a:pt x="513214" y="50013"/>
                    <a:pt x="501517" y="57031"/>
                  </a:cubicBezTo>
                  <a:cubicBezTo>
                    <a:pt x="506195" y="106158"/>
                    <a:pt x="510874" y="143589"/>
                    <a:pt x="506195" y="204413"/>
                  </a:cubicBezTo>
                  <a:cubicBezTo>
                    <a:pt x="424316" y="354134"/>
                    <a:pt x="517892" y="396244"/>
                    <a:pt x="396244" y="534268"/>
                  </a:cubicBezTo>
                  <a:cubicBezTo>
                    <a:pt x="384547" y="548305"/>
                    <a:pt x="351795" y="597432"/>
                    <a:pt x="351795" y="597432"/>
                  </a:cubicBezTo>
                  <a:cubicBezTo>
                    <a:pt x="330740" y="632523"/>
                    <a:pt x="309686" y="695687"/>
                    <a:pt x="293310" y="691008"/>
                  </a:cubicBezTo>
                  <a:cubicBezTo>
                    <a:pt x="220789" y="665275"/>
                    <a:pt x="106158" y="613808"/>
                    <a:pt x="42994" y="564680"/>
                  </a:cubicBezTo>
                  <a:cubicBezTo>
                    <a:pt x="110837" y="632523"/>
                    <a:pt x="197395" y="669953"/>
                    <a:pt x="283952" y="700366"/>
                  </a:cubicBezTo>
                  <a:cubicBezTo>
                    <a:pt x="300328" y="705044"/>
                    <a:pt x="319043" y="698026"/>
                    <a:pt x="326062" y="681650"/>
                  </a:cubicBezTo>
                  <a:cubicBezTo>
                    <a:pt x="337759" y="653578"/>
                    <a:pt x="356474" y="611468"/>
                    <a:pt x="363492" y="595093"/>
                  </a:cubicBezTo>
                  <a:cubicBezTo>
                    <a:pt x="363492" y="595093"/>
                    <a:pt x="386886" y="560002"/>
                    <a:pt x="398583" y="543626"/>
                  </a:cubicBezTo>
                  <a:cubicBezTo>
                    <a:pt x="431335" y="503856"/>
                    <a:pt x="461747" y="464086"/>
                    <a:pt x="468765" y="412619"/>
                  </a:cubicBezTo>
                  <a:cubicBezTo>
                    <a:pt x="475783" y="342437"/>
                    <a:pt x="473444" y="269916"/>
                    <a:pt x="515553" y="206752"/>
                  </a:cubicBezTo>
                  <a:cubicBezTo>
                    <a:pt x="527250" y="148267"/>
                    <a:pt x="515553" y="101479"/>
                    <a:pt x="515553" y="42994"/>
                  </a:cubicBezTo>
                  <a:close/>
                </a:path>
              </a:pathLst>
            </a:custGeom>
            <a:solidFill>
              <a:srgbClr val="94939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1" name="Google Shape;703;p46"/>
            <p:cNvSpPr/>
            <p:nvPr/>
          </p:nvSpPr>
          <p:spPr>
            <a:xfrm>
              <a:off x="2190240" y="2985480"/>
              <a:ext cx="261720" cy="145440"/>
            </a:xfrm>
            <a:custGeom>
              <a:avLst/>
              <a:gdLst>
                <a:gd name="textAreaLeft" fmla="*/ 0 w 261720"/>
                <a:gd name="textAreaRight" fmla="*/ 262080 w 261720"/>
                <a:gd name="textAreaTop" fmla="*/ 0 h 145440"/>
                <a:gd name="textAreaBottom" fmla="*/ 145800 h 145440"/>
              </a:gdLst>
              <a:ahLst/>
              <a:rect l="textAreaLeft" t="textAreaTop" r="textAreaRight" b="textAreaBottom"/>
              <a:pathLst>
                <a:path w="210545" h="116969">
                  <a:moveTo>
                    <a:pt x="159964" y="73991"/>
                  </a:moveTo>
                  <a:cubicBezTo>
                    <a:pt x="127213" y="34222"/>
                    <a:pt x="82764" y="69313"/>
                    <a:pt x="42994" y="55276"/>
                  </a:cubicBezTo>
                  <a:cubicBezTo>
                    <a:pt x="92122" y="38900"/>
                    <a:pt x="136570" y="38900"/>
                    <a:pt x="190376" y="55276"/>
                  </a:cubicBezTo>
                  <a:cubicBezTo>
                    <a:pt x="181019" y="59955"/>
                    <a:pt x="171661" y="66973"/>
                    <a:pt x="159964" y="73991"/>
                  </a:cubicBezTo>
                  <a:close/>
                </a:path>
              </a:pathLst>
            </a:custGeom>
            <a:solidFill>
              <a:srgbClr val="afaeae"/>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2" name="Google Shape;704;p46"/>
            <p:cNvSpPr/>
            <p:nvPr/>
          </p:nvSpPr>
          <p:spPr>
            <a:xfrm>
              <a:off x="2064600" y="3207600"/>
              <a:ext cx="203400" cy="962640"/>
            </a:xfrm>
            <a:custGeom>
              <a:avLst/>
              <a:gdLst>
                <a:gd name="textAreaLeft" fmla="*/ 0 w 203400"/>
                <a:gd name="textAreaRight" fmla="*/ 203760 w 203400"/>
                <a:gd name="textAreaTop" fmla="*/ 0 h 962640"/>
                <a:gd name="textAreaBottom" fmla="*/ 963000 h 962640"/>
              </a:gdLst>
              <a:ahLst/>
              <a:rect l="textAreaLeft" t="textAreaTop" r="textAreaRight" b="textAreaBottom"/>
              <a:pathLst>
                <a:path w="163757" h="772001">
                  <a:moveTo>
                    <a:pt x="122818" y="412904"/>
                  </a:moveTo>
                  <a:cubicBezTo>
                    <a:pt x="94746" y="359098"/>
                    <a:pt x="71352" y="300613"/>
                    <a:pt x="73691" y="244467"/>
                  </a:cubicBezTo>
                  <a:cubicBezTo>
                    <a:pt x="76030" y="174285"/>
                    <a:pt x="54976" y="111121"/>
                    <a:pt x="38600" y="45618"/>
                  </a:cubicBezTo>
                  <a:cubicBezTo>
                    <a:pt x="36261" y="31582"/>
                    <a:pt x="36261" y="17545"/>
                    <a:pt x="17545" y="17545"/>
                  </a:cubicBezTo>
                  <a:lnTo>
                    <a:pt x="17545" y="17545"/>
                  </a:lnTo>
                  <a:cubicBezTo>
                    <a:pt x="22224" y="85388"/>
                    <a:pt x="61994" y="146212"/>
                    <a:pt x="57315" y="214055"/>
                  </a:cubicBezTo>
                  <a:cubicBezTo>
                    <a:pt x="52636" y="284237"/>
                    <a:pt x="76030" y="349740"/>
                    <a:pt x="106443" y="412904"/>
                  </a:cubicBezTo>
                  <a:cubicBezTo>
                    <a:pt x="148552" y="497122"/>
                    <a:pt x="169606" y="583680"/>
                    <a:pt x="115800" y="674917"/>
                  </a:cubicBezTo>
                  <a:cubicBezTo>
                    <a:pt x="101764" y="698311"/>
                    <a:pt x="99424" y="728723"/>
                    <a:pt x="92406" y="754456"/>
                  </a:cubicBezTo>
                  <a:cubicBezTo>
                    <a:pt x="97085" y="754456"/>
                    <a:pt x="99424" y="756796"/>
                    <a:pt x="104103" y="756796"/>
                  </a:cubicBezTo>
                  <a:cubicBezTo>
                    <a:pt x="113461" y="731062"/>
                    <a:pt x="118140" y="700650"/>
                    <a:pt x="132176" y="677256"/>
                  </a:cubicBezTo>
                  <a:cubicBezTo>
                    <a:pt x="188322" y="586019"/>
                    <a:pt x="167267" y="499462"/>
                    <a:pt x="122818" y="412904"/>
                  </a:cubicBezTo>
                  <a:close/>
                </a:path>
              </a:pathLst>
            </a:custGeom>
            <a:solidFill>
              <a:srgbClr val="aeada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3" name="Google Shape;705;p46"/>
            <p:cNvSpPr/>
            <p:nvPr/>
          </p:nvSpPr>
          <p:spPr>
            <a:xfrm>
              <a:off x="1968480" y="2346480"/>
              <a:ext cx="87120" cy="671040"/>
            </a:xfrm>
            <a:custGeom>
              <a:avLst/>
              <a:gdLst>
                <a:gd name="textAreaLeft" fmla="*/ 0 w 87120"/>
                <a:gd name="textAreaRight" fmla="*/ 87480 w 87120"/>
                <a:gd name="textAreaTop" fmla="*/ 0 h 671040"/>
                <a:gd name="textAreaBottom" fmla="*/ 671400 h 671040"/>
              </a:gdLst>
              <a:ahLst/>
              <a:rect l="textAreaLeft" t="textAreaTop" r="textAreaRight" b="textAreaBottom"/>
              <a:pathLst>
                <a:path w="70181" h="538061">
                  <a:moveTo>
                    <a:pt x="43279" y="267861"/>
                  </a:moveTo>
                  <a:cubicBezTo>
                    <a:pt x="40939" y="228092"/>
                    <a:pt x="31582" y="171946"/>
                    <a:pt x="29242" y="127497"/>
                  </a:cubicBezTo>
                  <a:cubicBezTo>
                    <a:pt x="29242" y="87728"/>
                    <a:pt x="26903" y="57315"/>
                    <a:pt x="26903" y="17545"/>
                  </a:cubicBezTo>
                  <a:cubicBezTo>
                    <a:pt x="22224" y="33921"/>
                    <a:pt x="22224" y="29242"/>
                    <a:pt x="17545" y="50297"/>
                  </a:cubicBezTo>
                  <a:cubicBezTo>
                    <a:pt x="19885" y="78370"/>
                    <a:pt x="15206" y="106443"/>
                    <a:pt x="19885" y="139194"/>
                  </a:cubicBezTo>
                  <a:cubicBezTo>
                    <a:pt x="19885" y="139194"/>
                    <a:pt x="19885" y="139194"/>
                    <a:pt x="19885" y="139194"/>
                  </a:cubicBezTo>
                  <a:lnTo>
                    <a:pt x="19885" y="139194"/>
                  </a:lnTo>
                  <a:cubicBezTo>
                    <a:pt x="29242" y="263183"/>
                    <a:pt x="24564" y="405886"/>
                    <a:pt x="45618" y="536892"/>
                  </a:cubicBezTo>
                  <a:cubicBezTo>
                    <a:pt x="54976" y="532213"/>
                    <a:pt x="54976" y="529874"/>
                    <a:pt x="64333" y="527535"/>
                  </a:cubicBezTo>
                  <a:cubicBezTo>
                    <a:pt x="64333" y="525195"/>
                    <a:pt x="47958" y="340383"/>
                    <a:pt x="43279" y="267861"/>
                  </a:cubicBezTo>
                  <a:close/>
                </a:path>
              </a:pathLst>
            </a:custGeom>
            <a:solidFill>
              <a:srgbClr val="aeadad"/>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4" name="Google Shape;706;p46"/>
            <p:cNvSpPr/>
            <p:nvPr/>
          </p:nvSpPr>
          <p:spPr>
            <a:xfrm>
              <a:off x="1983240" y="2481120"/>
              <a:ext cx="145080" cy="145440"/>
            </a:xfrm>
            <a:custGeom>
              <a:avLst/>
              <a:gdLst>
                <a:gd name="textAreaLeft" fmla="*/ 0 w 145080"/>
                <a:gd name="textAreaRight" fmla="*/ 145440 w 145080"/>
                <a:gd name="textAreaTop" fmla="*/ 0 h 145440"/>
                <a:gd name="textAreaBottom" fmla="*/ 145800 h 145440"/>
              </a:gdLst>
              <a:ahLst/>
              <a:rect l="textAreaLeft" t="textAreaTop" r="textAreaRight" b="textAreaBottom"/>
              <a:pathLst>
                <a:path w="116969" h="116969">
                  <a:moveTo>
                    <a:pt x="61710" y="42994"/>
                  </a:moveTo>
                  <a:cubicBezTo>
                    <a:pt x="73407" y="42994"/>
                    <a:pt x="80425" y="50013"/>
                    <a:pt x="80425" y="61710"/>
                  </a:cubicBezTo>
                  <a:cubicBezTo>
                    <a:pt x="80425" y="73407"/>
                    <a:pt x="75746" y="80425"/>
                    <a:pt x="64049" y="80425"/>
                  </a:cubicBezTo>
                  <a:cubicBezTo>
                    <a:pt x="52352" y="80425"/>
                    <a:pt x="45334" y="75746"/>
                    <a:pt x="42994" y="64049"/>
                  </a:cubicBezTo>
                  <a:cubicBezTo>
                    <a:pt x="42994" y="52352"/>
                    <a:pt x="50013" y="47673"/>
                    <a:pt x="61710" y="42994"/>
                  </a:cubicBezTo>
                  <a:close/>
                </a:path>
              </a:pathLst>
            </a:custGeom>
            <a:solidFill>
              <a:srgbClr val="cac9c9"/>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5" name="Google Shape;707;p46"/>
            <p:cNvSpPr/>
            <p:nvPr/>
          </p:nvSpPr>
          <p:spPr>
            <a:xfrm>
              <a:off x="2312280" y="2921760"/>
              <a:ext cx="232560" cy="116280"/>
            </a:xfrm>
            <a:custGeom>
              <a:avLst/>
              <a:gdLst>
                <a:gd name="textAreaLeft" fmla="*/ 0 w 232560"/>
                <a:gd name="textAreaRight" fmla="*/ 232920 w 232560"/>
                <a:gd name="textAreaTop" fmla="*/ 0 h 116280"/>
                <a:gd name="textAreaBottom" fmla="*/ 116640 h 116280"/>
              </a:gdLst>
              <a:ahLst/>
              <a:rect l="textAreaLeft" t="textAreaTop" r="textAreaRight" b="textAreaBottom"/>
              <a:pathLst>
                <a:path w="187151" h="93575">
                  <a:moveTo>
                    <a:pt x="143589" y="73546"/>
                  </a:moveTo>
                  <a:cubicBezTo>
                    <a:pt x="117855" y="57170"/>
                    <a:pt x="87443" y="52491"/>
                    <a:pt x="42994" y="50152"/>
                  </a:cubicBezTo>
                  <a:cubicBezTo>
                    <a:pt x="87443" y="36116"/>
                    <a:pt x="115516" y="45473"/>
                    <a:pt x="143589" y="54831"/>
                  </a:cubicBezTo>
                  <a:cubicBezTo>
                    <a:pt x="145928" y="61849"/>
                    <a:pt x="143589" y="66528"/>
                    <a:pt x="143589" y="73546"/>
                  </a:cubicBezTo>
                  <a:close/>
                </a:path>
              </a:pathLst>
            </a:custGeom>
            <a:solidFill>
              <a:srgbClr val="b4b3b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6" name="Google Shape;708;p46"/>
            <p:cNvSpPr/>
            <p:nvPr/>
          </p:nvSpPr>
          <p:spPr>
            <a:xfrm>
              <a:off x="1515960" y="1190520"/>
              <a:ext cx="145080" cy="174600"/>
            </a:xfrm>
            <a:custGeom>
              <a:avLst/>
              <a:gdLst>
                <a:gd name="textAreaLeft" fmla="*/ 0 w 145080"/>
                <a:gd name="textAreaRight" fmla="*/ 145440 w 145080"/>
                <a:gd name="textAreaTop" fmla="*/ 0 h 174600"/>
                <a:gd name="textAreaBottom" fmla="*/ 174960 h 174600"/>
              </a:gdLst>
              <a:ahLst/>
              <a:rect l="textAreaLeft" t="textAreaTop" r="textAreaRight" b="textAreaBottom"/>
              <a:pathLst>
                <a:path w="116969" h="140363">
                  <a:moveTo>
                    <a:pt x="76878" y="118493"/>
                  </a:moveTo>
                  <a:cubicBezTo>
                    <a:pt x="58163" y="106796"/>
                    <a:pt x="60502" y="83402"/>
                    <a:pt x="46466" y="69365"/>
                  </a:cubicBezTo>
                  <a:cubicBezTo>
                    <a:pt x="39448" y="62347"/>
                    <a:pt x="44127" y="52990"/>
                    <a:pt x="51145" y="48311"/>
                  </a:cubicBezTo>
                  <a:cubicBezTo>
                    <a:pt x="55824" y="45971"/>
                    <a:pt x="65181" y="41293"/>
                    <a:pt x="69860" y="43632"/>
                  </a:cubicBezTo>
                  <a:cubicBezTo>
                    <a:pt x="86236" y="48311"/>
                    <a:pt x="74539" y="57668"/>
                    <a:pt x="72199" y="64687"/>
                  </a:cubicBezTo>
                  <a:cubicBezTo>
                    <a:pt x="67521" y="83402"/>
                    <a:pt x="100272" y="97438"/>
                    <a:pt x="76878" y="118493"/>
                  </a:cubicBezTo>
                  <a:close/>
                </a:path>
              </a:pathLst>
            </a:custGeom>
            <a:solidFill>
              <a:srgbClr val="a4a3a3"/>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000000"/>
                </a:solidFill>
                <a:latin typeface="Arial"/>
              </a:endParaRPr>
            </a:p>
          </p:txBody>
        </p:sp>
        <p:sp>
          <p:nvSpPr>
            <p:cNvPr id="767" name="Google Shape;709;p46"/>
            <p:cNvSpPr/>
            <p:nvPr/>
          </p:nvSpPr>
          <p:spPr>
            <a:xfrm>
              <a:off x="1958400" y="2913480"/>
              <a:ext cx="1834560" cy="331920"/>
            </a:xfrm>
            <a:custGeom>
              <a:avLst/>
              <a:gdLst>
                <a:gd name="textAreaLeft" fmla="*/ 0 w 1834560"/>
                <a:gd name="textAreaRight" fmla="*/ 1834920 w 1834560"/>
                <a:gd name="textAreaTop" fmla="*/ 0 h 331920"/>
                <a:gd name="textAreaBottom" fmla="*/ 332280 h 331920"/>
              </a:gdLst>
              <a:ahLst/>
              <a:rect l="textAreaLeft" t="textAreaTop" r="textAreaRight" b="textAreaBottom"/>
              <a:pathLst>
                <a:path w="1474028" h="266300">
                  <a:moveTo>
                    <a:pt x="629391" y="60746"/>
                  </a:moveTo>
                  <a:cubicBezTo>
                    <a:pt x="685537" y="60746"/>
                    <a:pt x="747721" y="96354"/>
                    <a:pt x="809856" y="73617"/>
                  </a:cubicBezTo>
                  <a:cubicBezTo>
                    <a:pt x="999582" y="-24013"/>
                    <a:pt x="1329556" y="3898"/>
                    <a:pt x="1472602" y="3118"/>
                  </a:cubicBezTo>
                  <a:cubicBezTo>
                    <a:pt x="1437501" y="111239"/>
                    <a:pt x="1505652" y="73758"/>
                    <a:pt x="1453609" y="93219"/>
                  </a:cubicBezTo>
                  <a:cubicBezTo>
                    <a:pt x="1401566" y="112681"/>
                    <a:pt x="1267955" y="112869"/>
                    <a:pt x="1160342" y="119887"/>
                  </a:cubicBezTo>
                  <a:cubicBezTo>
                    <a:pt x="1141627" y="126906"/>
                    <a:pt x="1127591" y="124566"/>
                    <a:pt x="1118233" y="105851"/>
                  </a:cubicBezTo>
                  <a:cubicBezTo>
                    <a:pt x="1108875" y="91815"/>
                    <a:pt x="1099518" y="89475"/>
                    <a:pt x="1085481" y="96493"/>
                  </a:cubicBezTo>
                  <a:cubicBezTo>
                    <a:pt x="1052730" y="122227"/>
                    <a:pt x="1024657" y="150300"/>
                    <a:pt x="975530" y="133924"/>
                  </a:cubicBezTo>
                  <a:cubicBezTo>
                    <a:pt x="949796" y="124566"/>
                    <a:pt x="926402" y="157318"/>
                    <a:pt x="898329" y="164336"/>
                  </a:cubicBezTo>
                  <a:cubicBezTo>
                    <a:pt x="881954" y="169015"/>
                    <a:pt x="865578" y="161997"/>
                    <a:pt x="849202" y="166675"/>
                  </a:cubicBezTo>
                  <a:cubicBezTo>
                    <a:pt x="839844" y="169015"/>
                    <a:pt x="830487" y="169015"/>
                    <a:pt x="821129" y="169015"/>
                  </a:cubicBezTo>
                  <a:cubicBezTo>
                    <a:pt x="811772" y="169015"/>
                    <a:pt x="804753" y="169015"/>
                    <a:pt x="786038" y="166675"/>
                  </a:cubicBezTo>
                  <a:cubicBezTo>
                    <a:pt x="764984" y="161997"/>
                    <a:pt x="743929" y="157318"/>
                    <a:pt x="725214" y="169015"/>
                  </a:cubicBezTo>
                  <a:cubicBezTo>
                    <a:pt x="706499" y="176033"/>
                    <a:pt x="687783" y="187730"/>
                    <a:pt x="664389" y="180712"/>
                  </a:cubicBezTo>
                  <a:cubicBezTo>
                    <a:pt x="636317" y="166675"/>
                    <a:pt x="610583" y="164336"/>
                    <a:pt x="587189" y="192409"/>
                  </a:cubicBezTo>
                  <a:cubicBezTo>
                    <a:pt x="575492" y="206445"/>
                    <a:pt x="559117" y="208785"/>
                    <a:pt x="540401" y="208785"/>
                  </a:cubicBezTo>
                  <a:lnTo>
                    <a:pt x="121649" y="253233"/>
                  </a:lnTo>
                  <a:cubicBezTo>
                    <a:pt x="116970" y="255573"/>
                    <a:pt x="34331" y="270897"/>
                    <a:pt x="11697" y="264930"/>
                  </a:cubicBezTo>
                  <a:cubicBezTo>
                    <a:pt x="-8578" y="259585"/>
                    <a:pt x="11651" y="208118"/>
                    <a:pt x="0" y="183051"/>
                  </a:cubicBezTo>
                  <a:cubicBezTo>
                    <a:pt x="63164" y="169015"/>
                    <a:pt x="126328" y="154978"/>
                    <a:pt x="189491" y="152639"/>
                  </a:cubicBezTo>
                  <a:cubicBezTo>
                    <a:pt x="271370" y="150300"/>
                    <a:pt x="536611" y="63880"/>
                    <a:pt x="629391" y="60746"/>
                  </a:cubicBezTo>
                  <a:close/>
                </a:path>
              </a:pathLst>
            </a:custGeom>
            <a:solidFill>
              <a:srgbClr val="000000"/>
            </a:solidFill>
            <a:ln w="0">
              <a:noFill/>
            </a:ln>
          </p:spPr>
          <p:style>
            <a:lnRef idx="0"/>
            <a:fillRef idx="0"/>
            <a:effectRef idx="0"/>
            <a:fontRef idx="minor"/>
          </p:style>
          <p:txBody>
            <a:bodyPr anchor="ctr">
              <a:noAutofit/>
            </a:bodyPr>
            <a:p>
              <a:pPr>
                <a:lnSpc>
                  <a:spcPct val="100000"/>
                </a:lnSpc>
                <a:tabLst>
                  <a:tab algn="l" pos="0"/>
                </a:tabLst>
              </a:pPr>
              <a:endParaRPr b="0" lang="es-AR" sz="1400" spc="-1" strike="noStrike">
                <a:solidFill>
                  <a:srgbClr val="ffffff"/>
                </a:solidFill>
                <a:latin typeface="Arial"/>
              </a:endParaRPr>
            </a:p>
          </p:txBody>
        </p:sp>
      </p:grpSp>
      <p:sp>
        <p:nvSpPr>
          <p:cNvPr id="768" name="Google Shape;710;p46"/>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9" name="Google Shape;715;p47" descr=""/>
          <p:cNvPicPr/>
          <p:nvPr/>
        </p:nvPicPr>
        <p:blipFill>
          <a:blip r:embed="rId1"/>
          <a:stretch/>
        </p:blipFill>
        <p:spPr>
          <a:xfrm rot="20588400">
            <a:off x="5355360" y="851400"/>
            <a:ext cx="3754800" cy="2684520"/>
          </a:xfrm>
          <a:prstGeom prst="rect">
            <a:avLst/>
          </a:prstGeom>
          <a:ln w="0">
            <a:noFill/>
          </a:ln>
        </p:spPr>
      </p:pic>
      <p:grpSp>
        <p:nvGrpSpPr>
          <p:cNvPr id="770" name="Google Shape;716;p47"/>
          <p:cNvGrpSpPr/>
          <p:nvPr/>
        </p:nvGrpSpPr>
        <p:grpSpPr>
          <a:xfrm>
            <a:off x="152280" y="817560"/>
            <a:ext cx="5905440" cy="5113080"/>
            <a:chOff x="152280" y="817560"/>
            <a:chExt cx="5905440" cy="5113080"/>
          </a:xfrm>
        </p:grpSpPr>
        <p:grpSp>
          <p:nvGrpSpPr>
            <p:cNvPr id="771" name="Google Shape;717;p47"/>
            <p:cNvGrpSpPr/>
            <p:nvPr/>
          </p:nvGrpSpPr>
          <p:grpSpPr>
            <a:xfrm>
              <a:off x="152280" y="817560"/>
              <a:ext cx="694440" cy="822240"/>
              <a:chOff x="152280" y="817560"/>
              <a:chExt cx="694440" cy="822240"/>
            </a:xfrm>
          </p:grpSpPr>
          <p:sp>
            <p:nvSpPr>
              <p:cNvPr id="772" name="Google Shape;718;p47"/>
              <p:cNvSpPr/>
              <p:nvPr/>
            </p:nvSpPr>
            <p:spPr>
              <a:xfrm flipH="1" rot="16200000">
                <a:off x="-111240" y="1080720"/>
                <a:ext cx="822240" cy="295560"/>
              </a:xfrm>
              <a:custGeom>
                <a:avLst/>
                <a:gdLst>
                  <a:gd name="textAreaLeft" fmla="*/ 360 w 822240"/>
                  <a:gd name="textAreaRight" fmla="*/ 822960 w 822240"/>
                  <a:gd name="textAreaTop" fmla="*/ 0 h 295560"/>
                  <a:gd name="textAreaBottom" fmla="*/ 295920 h 295560"/>
                </a:gdLst>
                <a:ahLst/>
                <a:rect l="textAreaLeft" t="textAreaTop" r="textAreaRight" b="textAreaBottom"/>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773" name="Google Shape;719;p47"/>
              <p:cNvSpPr/>
              <p:nvPr/>
            </p:nvSpPr>
            <p:spPr>
              <a:xfrm flipH="1" rot="16200000">
                <a:off x="287280" y="1080720"/>
                <a:ext cx="822240" cy="295560"/>
              </a:xfrm>
              <a:custGeom>
                <a:avLst/>
                <a:gdLst>
                  <a:gd name="textAreaLeft" fmla="*/ 360 w 822240"/>
                  <a:gd name="textAreaRight" fmla="*/ 822960 w 822240"/>
                  <a:gd name="textAreaTop" fmla="*/ 0 h 295560"/>
                  <a:gd name="textAreaBottom" fmla="*/ 295920 h 295560"/>
                </a:gdLst>
                <a:ahLst/>
                <a:rect l="textAreaLeft" t="textAreaTop" r="textAreaRight" b="textAreaBottom"/>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774" name="Google Shape;720;p47"/>
            <p:cNvGrpSpPr/>
            <p:nvPr/>
          </p:nvGrpSpPr>
          <p:grpSpPr>
            <a:xfrm>
              <a:off x="5363280" y="5108400"/>
              <a:ext cx="694440" cy="822240"/>
              <a:chOff x="5363280" y="5108400"/>
              <a:chExt cx="694440" cy="822240"/>
            </a:xfrm>
          </p:grpSpPr>
          <p:sp>
            <p:nvSpPr>
              <p:cNvPr id="775" name="Google Shape;721;p47"/>
              <p:cNvSpPr/>
              <p:nvPr/>
            </p:nvSpPr>
            <p:spPr>
              <a:xfrm flipH="1" rot="5400000">
                <a:off x="5498280" y="5371560"/>
                <a:ext cx="822240" cy="295560"/>
              </a:xfrm>
              <a:custGeom>
                <a:avLst/>
                <a:gdLst>
                  <a:gd name="textAreaLeft" fmla="*/ 360 w 822240"/>
                  <a:gd name="textAreaRight" fmla="*/ 822960 w 822240"/>
                  <a:gd name="textAreaTop" fmla="*/ 0 h 295560"/>
                  <a:gd name="textAreaBottom" fmla="*/ 295920 h 295560"/>
                </a:gdLst>
                <a:ahLst/>
                <a:rect l="textAreaLeft" t="textAreaTop" r="textAreaRight" b="textAreaBottom"/>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776" name="Google Shape;722;p47"/>
              <p:cNvSpPr/>
              <p:nvPr/>
            </p:nvSpPr>
            <p:spPr>
              <a:xfrm flipH="1" rot="5400000">
                <a:off x="5099400" y="5371560"/>
                <a:ext cx="822240" cy="295560"/>
              </a:xfrm>
              <a:custGeom>
                <a:avLst/>
                <a:gdLst>
                  <a:gd name="textAreaLeft" fmla="*/ 360 w 822240"/>
                  <a:gd name="textAreaRight" fmla="*/ 822960 w 822240"/>
                  <a:gd name="textAreaTop" fmla="*/ 0 h 295560"/>
                  <a:gd name="textAreaBottom" fmla="*/ 295920 h 295560"/>
                </a:gdLst>
                <a:ahLst/>
                <a:rect l="textAreaLeft" t="textAreaTop" r="textAreaRight" b="textAreaBottom"/>
                <a:pathLst>
                  <a:path w="603527" h="291425">
                    <a:moveTo>
                      <a:pt x="603527" y="42931"/>
                    </a:moveTo>
                    <a:lnTo>
                      <a:pt x="603527" y="251887"/>
                    </a:lnTo>
                    <a:cubicBezTo>
                      <a:pt x="603527" y="273723"/>
                      <a:pt x="585825" y="291425"/>
                      <a:pt x="563989" y="291425"/>
                    </a:cubicBezTo>
                    <a:lnTo>
                      <a:pt x="320119" y="291425"/>
                    </a:lnTo>
                    <a:cubicBezTo>
                      <a:pt x="298283" y="291425"/>
                      <a:pt x="280581" y="273723"/>
                      <a:pt x="280581" y="251887"/>
                    </a:cubicBezTo>
                    <a:cubicBezTo>
                      <a:pt x="280581" y="222907"/>
                      <a:pt x="280580" y="193927"/>
                      <a:pt x="280580" y="164947"/>
                    </a:cubicBezTo>
                    <a:cubicBezTo>
                      <a:pt x="202342" y="172323"/>
                      <a:pt x="162713" y="174749"/>
                      <a:pt x="92766" y="238459"/>
                    </a:cubicBezTo>
                    <a:lnTo>
                      <a:pt x="0" y="167205"/>
                    </a:lnTo>
                    <a:cubicBezTo>
                      <a:pt x="66941" y="33973"/>
                      <a:pt x="217699" y="13756"/>
                      <a:pt x="314595" y="5681"/>
                    </a:cubicBezTo>
                    <a:cubicBezTo>
                      <a:pt x="316213" y="3537"/>
                      <a:pt x="355471" y="0"/>
                      <a:pt x="357441" y="0"/>
                    </a:cubicBezTo>
                    <a:lnTo>
                      <a:pt x="563989" y="3393"/>
                    </a:lnTo>
                    <a:cubicBezTo>
                      <a:pt x="585825" y="3393"/>
                      <a:pt x="603527" y="21095"/>
                      <a:pt x="603527" y="42931"/>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sp>
          <p:nvSpPr>
            <p:cNvPr id="777" name="Google Shape;723;p47"/>
            <p:cNvSpPr/>
            <p:nvPr/>
          </p:nvSpPr>
          <p:spPr>
            <a:xfrm flipH="1">
              <a:off x="823320" y="1554840"/>
              <a:ext cx="476172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3600" spc="-1" strike="noStrike">
                  <a:solidFill>
                    <a:schemeClr val="lt1"/>
                  </a:solidFill>
                  <a:latin typeface="Arial"/>
                  <a:ea typeface="Arial"/>
                </a:rPr>
                <a:t>Programadores</a:t>
              </a:r>
              <a:endParaRPr b="0" lang="es-AR" sz="3600" spc="-1" strike="noStrike">
                <a:solidFill>
                  <a:srgbClr val="ffffff"/>
                </a:solidFill>
                <a:latin typeface="Arial"/>
              </a:endParaRPr>
            </a:p>
          </p:txBody>
        </p:sp>
        <p:grpSp>
          <p:nvGrpSpPr>
            <p:cNvPr id="778" name="Google Shape;724;p47"/>
            <p:cNvGrpSpPr/>
            <p:nvPr/>
          </p:nvGrpSpPr>
          <p:grpSpPr>
            <a:xfrm>
              <a:off x="508320" y="1240560"/>
              <a:ext cx="5195160" cy="4317480"/>
              <a:chOff x="508320" y="1240560"/>
              <a:chExt cx="5195160" cy="4317480"/>
            </a:xfrm>
          </p:grpSpPr>
          <p:sp>
            <p:nvSpPr>
              <p:cNvPr id="779" name="Google Shape;725;p47"/>
              <p:cNvSpPr/>
              <p:nvPr/>
            </p:nvSpPr>
            <p:spPr>
              <a:xfrm>
                <a:off x="1164240" y="1240560"/>
                <a:ext cx="4539240" cy="3452040"/>
              </a:xfrm>
              <a:custGeom>
                <a:avLst/>
                <a:gdLst>
                  <a:gd name="textAreaLeft" fmla="*/ 0 w 4539240"/>
                  <a:gd name="textAreaRight" fmla="*/ 4539600 w 4539240"/>
                  <a:gd name="textAreaTop" fmla="*/ 0 h 3452040"/>
                  <a:gd name="textAreaBottom" fmla="*/ 3452400 h 3452040"/>
                </a:gdLst>
                <a:ahLst/>
                <a:rect l="textAreaLeft" t="textAreaTop" r="textAreaRight" b="textAreaBottom"/>
                <a:pathLst>
                  <a:path w="1787750" h="828675">
                    <a:moveTo>
                      <a:pt x="0" y="0"/>
                    </a:moveTo>
                    <a:lnTo>
                      <a:pt x="1787750" y="0"/>
                    </a:lnTo>
                    <a:lnTo>
                      <a:pt x="1787750" y="828675"/>
                    </a:lnTo>
                  </a:path>
                </a:pathLst>
              </a:custGeom>
              <a:noFill/>
              <a:ln w="254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780" name="Google Shape;726;p47"/>
              <p:cNvSpPr/>
              <p:nvPr/>
            </p:nvSpPr>
            <p:spPr>
              <a:xfrm rot="10800000">
                <a:off x="508320" y="2106000"/>
                <a:ext cx="4539240" cy="3452040"/>
              </a:xfrm>
              <a:custGeom>
                <a:avLst/>
                <a:gdLst>
                  <a:gd name="textAreaLeft" fmla="*/ 0 w 4539240"/>
                  <a:gd name="textAreaRight" fmla="*/ 4539600 w 4539240"/>
                  <a:gd name="textAreaTop" fmla="*/ 0 h 3452040"/>
                  <a:gd name="textAreaBottom" fmla="*/ 3452400 h 3452040"/>
                </a:gdLst>
                <a:ahLst/>
                <a:rect l="textAreaLeft" t="textAreaTop" r="textAreaRight" b="textAreaBottom"/>
                <a:pathLst>
                  <a:path w="1787750" h="828675">
                    <a:moveTo>
                      <a:pt x="0" y="0"/>
                    </a:moveTo>
                    <a:lnTo>
                      <a:pt x="1787750" y="0"/>
                    </a:lnTo>
                    <a:lnTo>
                      <a:pt x="1787750" y="828675"/>
                    </a:lnTo>
                  </a:path>
                </a:pathLst>
              </a:custGeom>
              <a:noFill/>
              <a:ln w="254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grpSp>
      </p:grpSp>
      <p:sp>
        <p:nvSpPr>
          <p:cNvPr id="781" name="Google Shape;727;p47"/>
          <p:cNvSpPr/>
          <p:nvPr/>
        </p:nvSpPr>
        <p:spPr>
          <a:xfrm>
            <a:off x="4782240" y="5717160"/>
            <a:ext cx="528840" cy="426600"/>
          </a:xfrm>
          <a:custGeom>
            <a:avLst/>
            <a:gdLst>
              <a:gd name="textAreaLeft" fmla="*/ 0 w 528840"/>
              <a:gd name="textAreaRight" fmla="*/ 529200 w 528840"/>
              <a:gd name="textAreaTop" fmla="*/ 0 h 426600"/>
              <a:gd name="textAreaBottom" fmla="*/ 426960 h 426600"/>
            </a:gdLst>
            <a:ahLst/>
            <a:rect l="textAreaLeft" t="textAreaTop" r="textAreaRight" b="textAreaBottom"/>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782" name="Google Shape;728;p47"/>
          <p:cNvSpPr/>
          <p:nvPr/>
        </p:nvSpPr>
        <p:spPr>
          <a:xfrm>
            <a:off x="-3922920" y="2401200"/>
            <a:ext cx="8810640" cy="3765960"/>
          </a:xfrm>
          <a:prstGeom prst="rect">
            <a:avLst/>
          </a:prstGeom>
          <a:noFill/>
          <a:ln w="0">
            <a:noFill/>
          </a:ln>
        </p:spPr>
        <p:style>
          <a:lnRef idx="0"/>
          <a:fillRef idx="0"/>
          <a:effectRef idx="0"/>
          <a:fontRef idx="minor"/>
        </p:style>
        <p:txBody>
          <a:bodyPr anchor="t">
            <a:normAutofit/>
          </a:bodyPr>
          <a:p>
            <a:pPr marL="4933800" indent="-114480">
              <a:lnSpc>
                <a:spcPct val="85000"/>
              </a:lnSpc>
              <a:buClr>
                <a:srgbClr val="ffffff"/>
              </a:buClr>
              <a:buFont typeface="Arial"/>
              <a:buChar char=" "/>
            </a:pPr>
            <a:r>
              <a:rPr b="0" lang="es-ES" sz="1800" spc="-1" strike="noStrike">
                <a:solidFill>
                  <a:schemeClr val="lt1"/>
                </a:solidFill>
                <a:latin typeface="Arial"/>
                <a:ea typeface="Arial"/>
              </a:rPr>
              <a:t>Trabajo en equipo</a:t>
            </a:r>
            <a:br>
              <a:rPr sz="1800"/>
            </a:br>
            <a:r>
              <a:rPr b="0" lang="es-ES" sz="1800" spc="-1" strike="noStrike">
                <a:solidFill>
                  <a:schemeClr val="lt1"/>
                </a:solidFill>
                <a:latin typeface="Arial"/>
                <a:ea typeface="Arial"/>
              </a:rPr>
              <a:t>Múltiples roles...</a:t>
            </a:r>
            <a:br>
              <a:rPr sz="1800"/>
            </a:br>
            <a:r>
              <a:rPr b="0" lang="es-ES" sz="1800" spc="-1" strike="noStrike">
                <a:solidFill>
                  <a:schemeClr val="lt1"/>
                </a:solidFill>
                <a:latin typeface="Arial"/>
              </a:rPr>
              <a:t> </a:t>
            </a:r>
            <a:endParaRPr b="0" lang="es-AR" sz="1800" spc="-1" strike="noStrike">
              <a:solidFill>
                <a:srgbClr val="ffffff"/>
              </a:solidFill>
              <a:latin typeface="Arial"/>
            </a:endParaRPr>
          </a:p>
          <a:p>
            <a:pPr marL="5295960" indent="-361800">
              <a:lnSpc>
                <a:spcPct val="85000"/>
              </a:lnSpc>
              <a:buClr>
                <a:srgbClr val="fbfaf8"/>
              </a:buClr>
              <a:buFont typeface="Noto Sans Symbols"/>
              <a:buChar char="✔"/>
            </a:pPr>
            <a:r>
              <a:rPr b="0" lang="es-ES" sz="1800" spc="-1" strike="noStrike">
                <a:solidFill>
                  <a:schemeClr val="lt1"/>
                </a:solidFill>
                <a:latin typeface="Arial"/>
                <a:ea typeface="Arial"/>
              </a:rPr>
              <a:t>Gestores</a:t>
            </a:r>
            <a:endParaRPr b="0" lang="es-AR" sz="1800" spc="-1" strike="noStrike">
              <a:solidFill>
                <a:srgbClr val="ffffff"/>
              </a:solidFill>
              <a:latin typeface="Arial"/>
            </a:endParaRPr>
          </a:p>
          <a:p>
            <a:pPr marL="5295960" indent="-361800">
              <a:lnSpc>
                <a:spcPct val="85000"/>
              </a:lnSpc>
              <a:buClr>
                <a:srgbClr val="fbfaf8"/>
              </a:buClr>
              <a:buFont typeface="Noto Sans Symbols"/>
              <a:buChar char="✔"/>
            </a:pPr>
            <a:r>
              <a:rPr b="0" lang="es-ES" sz="1800" spc="-1" strike="noStrike">
                <a:solidFill>
                  <a:schemeClr val="lt1"/>
                </a:solidFill>
                <a:latin typeface="Arial"/>
                <a:ea typeface="Arial"/>
              </a:rPr>
              <a:t>Analistas</a:t>
            </a:r>
            <a:endParaRPr b="0" lang="es-AR" sz="1800" spc="-1" strike="noStrike">
              <a:solidFill>
                <a:srgbClr val="ffffff"/>
              </a:solidFill>
              <a:latin typeface="Arial"/>
            </a:endParaRPr>
          </a:p>
          <a:p>
            <a:pPr marL="5295960" indent="-361800">
              <a:lnSpc>
                <a:spcPct val="85000"/>
              </a:lnSpc>
              <a:buClr>
                <a:srgbClr val="fbfaf8"/>
              </a:buClr>
              <a:buFont typeface="Noto Sans Symbols"/>
              <a:buChar char="✔"/>
            </a:pPr>
            <a:r>
              <a:rPr b="0" lang="es-ES" sz="1800" spc="-1" strike="noStrike">
                <a:solidFill>
                  <a:schemeClr val="lt1"/>
                </a:solidFill>
                <a:latin typeface="Arial"/>
                <a:ea typeface="Arial"/>
              </a:rPr>
              <a:t>Diseñadores</a:t>
            </a:r>
            <a:endParaRPr b="0" lang="es-AR" sz="1800" spc="-1" strike="noStrike">
              <a:solidFill>
                <a:srgbClr val="ffffff"/>
              </a:solidFill>
              <a:latin typeface="Arial"/>
            </a:endParaRPr>
          </a:p>
          <a:p>
            <a:pPr marL="5295960" indent="-361800">
              <a:lnSpc>
                <a:spcPct val="85000"/>
              </a:lnSpc>
              <a:buClr>
                <a:srgbClr val="fbfaf8"/>
              </a:buClr>
              <a:buFont typeface="Noto Sans Symbols"/>
              <a:buChar char="✔"/>
            </a:pPr>
            <a:r>
              <a:rPr b="0" lang="es-ES" sz="1800" spc="-1" strike="noStrike">
                <a:solidFill>
                  <a:schemeClr val="lt1"/>
                </a:solidFill>
                <a:latin typeface="Arial"/>
                <a:ea typeface="Arial"/>
              </a:rPr>
              <a:t>Programadores</a:t>
            </a:r>
            <a:endParaRPr b="0" lang="es-AR" sz="1800" spc="-1" strike="noStrike">
              <a:solidFill>
                <a:srgbClr val="ffffff"/>
              </a:solidFill>
              <a:latin typeface="Arial"/>
            </a:endParaRPr>
          </a:p>
          <a:p>
            <a:pPr marL="5295960" indent="-361800">
              <a:lnSpc>
                <a:spcPct val="85000"/>
              </a:lnSpc>
              <a:buClr>
                <a:srgbClr val="fbfaf8"/>
              </a:buClr>
              <a:buFont typeface="Noto Sans Symbols"/>
              <a:buChar char="✔"/>
            </a:pPr>
            <a:r>
              <a:rPr b="0" lang="es-ES" sz="1800" spc="-1" strike="noStrike">
                <a:solidFill>
                  <a:schemeClr val="lt1"/>
                </a:solidFill>
                <a:latin typeface="Arial"/>
                <a:ea typeface="Arial"/>
              </a:rPr>
              <a:t>Probadores</a:t>
            </a:r>
            <a:endParaRPr b="0" lang="es-AR" sz="1800" spc="-1" strike="noStrike">
              <a:solidFill>
                <a:srgbClr val="ffffff"/>
              </a:solidFill>
              <a:latin typeface="Arial"/>
            </a:endParaRPr>
          </a:p>
          <a:p>
            <a:pPr marL="5295960" indent="-361800">
              <a:lnSpc>
                <a:spcPct val="85000"/>
              </a:lnSpc>
              <a:buClr>
                <a:srgbClr val="fbfaf8"/>
              </a:buClr>
              <a:buFont typeface="Noto Sans Symbols"/>
              <a:buChar char="✔"/>
            </a:pPr>
            <a:r>
              <a:rPr b="0" lang="es-ES" sz="1800" spc="-1" strike="noStrike">
                <a:solidFill>
                  <a:schemeClr val="lt1"/>
                </a:solidFill>
                <a:latin typeface="Arial"/>
                <a:ea typeface="Arial"/>
              </a:rPr>
              <a:t>Administradores </a:t>
            </a:r>
            <a:br>
              <a:rPr sz="1800"/>
            </a:br>
            <a:r>
              <a:rPr b="0" lang="es-ES" sz="1800" spc="-1" strike="noStrike">
                <a:solidFill>
                  <a:schemeClr val="lt1"/>
                </a:solidFill>
                <a:latin typeface="Arial"/>
                <a:ea typeface="Arial"/>
              </a:rPr>
              <a:t>de sistemas</a:t>
            </a:r>
            <a:endParaRPr b="0" lang="es-AR" sz="1800" spc="-1" strike="noStrike">
              <a:solidFill>
                <a:srgbClr val="ffffff"/>
              </a:solidFill>
              <a:latin typeface="Arial"/>
            </a:endParaRPr>
          </a:p>
          <a:p>
            <a:pPr marL="5295960" indent="-114480">
              <a:lnSpc>
                <a:spcPct val="85000"/>
              </a:lnSpc>
              <a:buClr>
                <a:srgbClr val="fbfaf8"/>
              </a:buClr>
              <a:buFont typeface="Arial"/>
              <a:buChar char=" "/>
            </a:pPr>
            <a:r>
              <a:rPr b="0" lang="es-ES" sz="1800" spc="-1" strike="noStrike">
                <a:solidFill>
                  <a:schemeClr val="lt1"/>
                </a:solidFill>
                <a:latin typeface="Arial"/>
                <a:ea typeface="Arial"/>
              </a:rPr>
              <a:t>...</a:t>
            </a:r>
            <a:endParaRPr b="0" lang="es-AR" sz="1800" spc="-1" strike="noStrike">
              <a:solidFill>
                <a:srgbClr val="ffffff"/>
              </a:solidFill>
              <a:latin typeface="Arial"/>
            </a:endParaRPr>
          </a:p>
        </p:txBody>
      </p:sp>
      <p:sp>
        <p:nvSpPr>
          <p:cNvPr id="783" name="Google Shape;729;p47"/>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5000"/>
                                  </p:stCondLst>
                                  <p:childTnLst>
                                    <p:set>
                                      <p:cBhvr>
                                        <p:cTn id="6" dur="1" fill="hold">
                                          <p:stCondLst>
                                            <p:cond delay="0"/>
                                          </p:stCondLst>
                                        </p:cTn>
                                        <p:tgtEl>
                                          <p:spTgt spid="782"/>
                                        </p:tgtEl>
                                        <p:attrNameLst>
                                          <p:attrName>style.visibility</p:attrName>
                                        </p:attrNameLst>
                                      </p:cBhvr>
                                      <p:to>
                                        <p:strVal val="visible"/>
                                      </p:to>
                                    </p:set>
                                    <p:animEffect filter="fade" transition="in">
                                      <p:cBhvr additive="repl">
                                        <p:cTn id="7" dur="1000"/>
                                        <p:tgtEl>
                                          <p:spTgt spid="7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Google Shape;735;p48"/>
          <p:cNvSpPr/>
          <p:nvPr/>
        </p:nvSpPr>
        <p:spPr>
          <a:xfrm>
            <a:off x="353556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785" name="Google Shape;736;p48"/>
          <p:cNvSpPr/>
          <p:nvPr/>
        </p:nvSpPr>
        <p:spPr>
          <a:xfrm>
            <a:off x="5212440" y="2541240"/>
            <a:ext cx="6598080" cy="118800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lang="es-ES" sz="3600" spc="-1" strike="noStrike">
                <a:solidFill>
                  <a:schemeClr val="lt1"/>
                </a:solidFill>
                <a:latin typeface="Arial"/>
                <a:ea typeface="Arial"/>
              </a:rPr>
              <a:t>Introducción al Modelo Computacional</a:t>
            </a:r>
            <a:endParaRPr b="0" lang="es-AR"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Google Shape;741;p49"/>
          <p:cNvSpPr/>
          <p:nvPr/>
        </p:nvSpPr>
        <p:spPr>
          <a:xfrm>
            <a:off x="353556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787" name="Google Shape;742;p49"/>
          <p:cNvSpPr/>
          <p:nvPr/>
        </p:nvSpPr>
        <p:spPr>
          <a:xfrm>
            <a:off x="10077480" y="2419920"/>
            <a:ext cx="154764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2</a:t>
            </a:r>
            <a:endParaRPr b="0" lang="es-AR" sz="8800" spc="-1" strike="noStrike">
              <a:solidFill>
                <a:srgbClr val="ffffff"/>
              </a:solidFill>
              <a:latin typeface="Arial"/>
            </a:endParaRPr>
          </a:p>
        </p:txBody>
      </p:sp>
      <p:sp>
        <p:nvSpPr>
          <p:cNvPr id="788" name="Google Shape;743;p49"/>
          <p:cNvSpPr/>
          <p:nvPr/>
        </p:nvSpPr>
        <p:spPr>
          <a:xfrm>
            <a:off x="319680" y="647820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ISFT n151 – Algoritmos y Estructuras de Datos</a:t>
            </a:r>
            <a:endParaRPr b="0" lang="es-AR" sz="1600" spc="-1" strike="noStrike">
              <a:solidFill>
                <a:srgbClr val="ffffff"/>
              </a:solidFill>
              <a:latin typeface="Arial"/>
            </a:endParaRPr>
          </a:p>
        </p:txBody>
      </p:sp>
      <p:sp>
        <p:nvSpPr>
          <p:cNvPr id="789" name="Google Shape;744;p49"/>
          <p:cNvSpPr/>
          <p:nvPr/>
        </p:nvSpPr>
        <p:spPr>
          <a:xfrm>
            <a:off x="6347520" y="2508480"/>
            <a:ext cx="3615840" cy="137052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lang="es-ES" sz="2800" spc="-1" strike="noStrike">
                <a:solidFill>
                  <a:schemeClr val="lt1"/>
                </a:solidFill>
                <a:latin typeface="Arial"/>
                <a:ea typeface="Arial"/>
              </a:rPr>
              <a:t>Introducción al Modelo Computacional</a:t>
            </a:r>
            <a:endParaRPr b="0" lang="es-AR"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Google Shape;749;p50"/>
          <p:cNvSpPr/>
          <p:nvPr/>
        </p:nvSpPr>
        <p:spPr>
          <a:xfrm>
            <a:off x="71280" y="777960"/>
            <a:ext cx="10832400" cy="558396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791" name="PlaceHolder 1"/>
          <p:cNvSpPr>
            <a:spLocks noGrp="1"/>
          </p:cNvSpPr>
          <p:nvPr>
            <p:ph type="title"/>
          </p:nvPr>
        </p:nvSpPr>
        <p:spPr>
          <a:xfrm>
            <a:off x="1419120" y="57240"/>
            <a:ext cx="10772280" cy="990360"/>
          </a:xfrm>
          <a:prstGeom prst="rect">
            <a:avLst/>
          </a:prstGeom>
          <a:noFill/>
          <a:ln w="0">
            <a:noFill/>
          </a:ln>
        </p:spPr>
        <p:txBody>
          <a:bodyPr anchor="t">
            <a:noAutofit/>
          </a:bodyPr>
          <a:p>
            <a:pPr indent="0">
              <a:lnSpc>
                <a:spcPct val="90000"/>
              </a:lnSpc>
              <a:buNone/>
              <a:tabLst>
                <a:tab algn="l" pos="0"/>
              </a:tabLst>
            </a:pPr>
            <a:r>
              <a:rPr b="0" lang="es-ES" sz="4400" spc="-1" strike="noStrike">
                <a:solidFill>
                  <a:srgbClr val="fbfaf8"/>
                </a:solidFill>
                <a:latin typeface="Arial"/>
                <a:ea typeface="Arial"/>
              </a:rPr>
              <a:t>La arquitectura de Von Neumann</a:t>
            </a:r>
            <a:endParaRPr b="0" lang="es-AR" sz="4400" spc="-1" strike="noStrike">
              <a:solidFill>
                <a:srgbClr val="000000"/>
              </a:solidFill>
              <a:latin typeface="Arial"/>
            </a:endParaRPr>
          </a:p>
        </p:txBody>
      </p:sp>
      <p:sp>
        <p:nvSpPr>
          <p:cNvPr id="792" name="Google Shape;751;p50"/>
          <p:cNvSpPr/>
          <p:nvPr/>
        </p:nvSpPr>
        <p:spPr>
          <a:xfrm>
            <a:off x="3238560" y="3429000"/>
            <a:ext cx="3142800" cy="2428560"/>
          </a:xfrm>
          <a:prstGeom prst="rect">
            <a:avLst/>
          </a:prstGeom>
          <a:solidFill>
            <a:srgbClr val="3fafff"/>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t">
            <a:noAutofit/>
          </a:bodyPr>
          <a:p>
            <a:pPr>
              <a:lnSpc>
                <a:spcPct val="100000"/>
              </a:lnSpc>
              <a:tabLst>
                <a:tab algn="l" pos="0"/>
              </a:tabLst>
            </a:pPr>
            <a:r>
              <a:rPr b="0" lang="es-ES" sz="2000" spc="-1" strike="noStrike">
                <a:solidFill>
                  <a:schemeClr val="lt1"/>
                </a:solidFill>
                <a:latin typeface="Cambria"/>
                <a:ea typeface="Cambria"/>
              </a:rPr>
              <a:t>C.P.U. (Procesador)</a:t>
            </a:r>
            <a:endParaRPr b="0" lang="es-AR" sz="2000" spc="-1" strike="noStrike">
              <a:solidFill>
                <a:srgbClr val="000000"/>
              </a:solidFill>
              <a:latin typeface="Arial"/>
            </a:endParaRPr>
          </a:p>
        </p:txBody>
      </p:sp>
      <p:sp>
        <p:nvSpPr>
          <p:cNvPr id="793" name="Google Shape;752;p50"/>
          <p:cNvSpPr/>
          <p:nvPr/>
        </p:nvSpPr>
        <p:spPr>
          <a:xfrm>
            <a:off x="3238560" y="1857240"/>
            <a:ext cx="3142800" cy="856800"/>
          </a:xfrm>
          <a:prstGeom prst="rect">
            <a:avLst/>
          </a:prstGeom>
          <a:solidFill>
            <a:srgbClr val="6fa0dc"/>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2000" spc="-1" strike="noStrike">
                <a:solidFill>
                  <a:schemeClr val="lt1"/>
                </a:solidFill>
                <a:latin typeface="Cambria"/>
                <a:ea typeface="Cambria"/>
              </a:rPr>
              <a:t>Dispositivos de E/S</a:t>
            </a:r>
            <a:endParaRPr b="0" lang="es-AR" sz="2000" spc="-1" strike="noStrike">
              <a:solidFill>
                <a:srgbClr val="000000"/>
              </a:solidFill>
              <a:latin typeface="Arial"/>
            </a:endParaRPr>
          </a:p>
        </p:txBody>
      </p:sp>
      <p:cxnSp>
        <p:nvCxnSpPr>
          <p:cNvPr id="794" name="Google Shape;753;p50"/>
          <p:cNvCxnSpPr/>
          <p:nvPr/>
        </p:nvCxnSpPr>
        <p:spPr>
          <a:xfrm flipH="1">
            <a:off x="4809240" y="2715120"/>
            <a:ext cx="2160" cy="714960"/>
          </a:xfrm>
          <a:prstGeom prst="straightConnector1">
            <a:avLst/>
          </a:prstGeom>
          <a:ln w="57150">
            <a:solidFill>
              <a:srgbClr val="ffc000"/>
            </a:solidFill>
            <a:miter/>
            <a:headEnd len="lg" type="stealth" w="lg"/>
            <a:tailEnd len="lg" type="stealth" w="lg"/>
          </a:ln>
        </p:spPr>
      </p:cxnSp>
      <p:sp>
        <p:nvSpPr>
          <p:cNvPr id="795" name="Google Shape;754;p50"/>
          <p:cNvSpPr/>
          <p:nvPr/>
        </p:nvSpPr>
        <p:spPr>
          <a:xfrm>
            <a:off x="7239240" y="3429000"/>
            <a:ext cx="1226520" cy="249984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2000" spc="-1" strike="noStrike">
                <a:solidFill>
                  <a:schemeClr val="lt1"/>
                </a:solidFill>
                <a:latin typeface="Cambria"/>
                <a:ea typeface="Cambria"/>
              </a:rPr>
              <a:t>Memoria</a:t>
            </a:r>
            <a:endParaRPr b="0" lang="es-AR" sz="2000" spc="-1" strike="noStrike">
              <a:solidFill>
                <a:srgbClr val="ffffff"/>
              </a:solidFill>
              <a:latin typeface="Arial"/>
            </a:endParaRPr>
          </a:p>
        </p:txBody>
      </p:sp>
      <p:cxnSp>
        <p:nvCxnSpPr>
          <p:cNvPr id="796" name="Google Shape;755;p50"/>
          <p:cNvCxnSpPr/>
          <p:nvPr/>
        </p:nvCxnSpPr>
        <p:spPr>
          <a:xfrm>
            <a:off x="6381720" y="4714560"/>
            <a:ext cx="857880" cy="2160"/>
          </a:xfrm>
          <a:prstGeom prst="straightConnector1">
            <a:avLst/>
          </a:prstGeom>
          <a:ln w="57150">
            <a:solidFill>
              <a:srgbClr val="ffc000"/>
            </a:solidFill>
            <a:miter/>
            <a:headEnd len="lg" type="stealth" w="lg"/>
            <a:tailEnd len="lg" type="stealth" w="lg"/>
          </a:ln>
        </p:spPr>
      </p:cxnSp>
      <p:sp>
        <p:nvSpPr>
          <p:cNvPr id="797" name="Google Shape;756;p50"/>
          <p:cNvSpPr/>
          <p:nvPr/>
        </p:nvSpPr>
        <p:spPr>
          <a:xfrm>
            <a:off x="3381480" y="3929040"/>
            <a:ext cx="2857320" cy="85680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Cambria"/>
                <a:ea typeface="Cambria"/>
              </a:rPr>
              <a:t>A.L.U.</a:t>
            </a:r>
            <a:br>
              <a:rPr sz="1800"/>
            </a:br>
            <a:r>
              <a:rPr b="0" lang="es-ES" sz="1800" spc="-1" strike="noStrike">
                <a:solidFill>
                  <a:schemeClr val="lt1"/>
                </a:solidFill>
                <a:latin typeface="Cambria"/>
                <a:ea typeface="Cambria"/>
              </a:rPr>
              <a:t>Unidad Aritmético-Lógica</a:t>
            </a:r>
            <a:endParaRPr b="0" lang="es-AR" sz="1800" spc="-1" strike="noStrike">
              <a:solidFill>
                <a:srgbClr val="ffffff"/>
              </a:solidFill>
              <a:latin typeface="Arial"/>
            </a:endParaRPr>
          </a:p>
        </p:txBody>
      </p:sp>
      <p:sp>
        <p:nvSpPr>
          <p:cNvPr id="798" name="Google Shape;757;p50"/>
          <p:cNvSpPr/>
          <p:nvPr/>
        </p:nvSpPr>
        <p:spPr>
          <a:xfrm>
            <a:off x="3792960" y="5131440"/>
            <a:ext cx="2034720" cy="51192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2000" spc="-1" strike="noStrike">
                <a:solidFill>
                  <a:schemeClr val="lt1"/>
                </a:solidFill>
                <a:latin typeface="Cambria"/>
                <a:ea typeface="Cambria"/>
              </a:rPr>
              <a:t>Unidad de Control</a:t>
            </a:r>
            <a:endParaRPr b="0" lang="es-AR" sz="2000" spc="-1" strike="noStrike">
              <a:solidFill>
                <a:srgbClr val="ffffff"/>
              </a:solidFill>
              <a:latin typeface="Arial"/>
            </a:endParaRPr>
          </a:p>
        </p:txBody>
      </p:sp>
      <p:grpSp>
        <p:nvGrpSpPr>
          <p:cNvPr id="799" name="Google Shape;758;p50"/>
          <p:cNvGrpSpPr/>
          <p:nvPr/>
        </p:nvGrpSpPr>
        <p:grpSpPr>
          <a:xfrm>
            <a:off x="8772840" y="3627720"/>
            <a:ext cx="2357280" cy="2567160"/>
            <a:chOff x="8772840" y="3627720"/>
            <a:chExt cx="2357280" cy="2567160"/>
          </a:xfrm>
        </p:grpSpPr>
        <p:sp>
          <p:nvSpPr>
            <p:cNvPr id="800" name="Google Shape;759;p50"/>
            <p:cNvSpPr/>
            <p:nvPr/>
          </p:nvSpPr>
          <p:spPr>
            <a:xfrm>
              <a:off x="8999280" y="3627720"/>
              <a:ext cx="1904760" cy="2018880"/>
            </a:xfrm>
            <a:prstGeom prst="roundRect">
              <a:avLst>
                <a:gd name="adj" fmla="val 8594"/>
              </a:avLst>
            </a:prstGeom>
            <a:blipFill rotWithShape="0">
              <a:blip r:embed="rId1"/>
              <a:srcRect/>
              <a:stretch/>
            </a:blipFill>
            <a:ln w="0">
              <a:noFill/>
            </a:ln>
            <a:effectLst>
              <a:reflection algn="bl" blurRad="0" dir="5400000" dist="5000" endA="0" endPos="28000" kx="0" ky="0" rotWithShape="0" stA="38000" stPos="0" sy="-100000"/>
            </a:effectLst>
          </p:spPr>
          <p:style>
            <a:lnRef idx="0"/>
            <a:fillRef idx="0"/>
            <a:effectRef idx="0"/>
            <a:fontRef idx="minor"/>
          </p:style>
          <p:txBody>
            <a:bodyPr lIns="90000" rIns="90000" tIns="45000" bIns="45000" anchor="t">
              <a:noAutofit/>
            </a:bodyPr>
            <a:p>
              <a:endParaRPr b="0" lang="es-AR" sz="1800" spc="-1" strike="noStrike">
                <a:solidFill>
                  <a:srgbClr val="000000"/>
                </a:solidFill>
                <a:latin typeface="Arial"/>
              </a:endParaRPr>
            </a:p>
          </p:txBody>
        </p:sp>
        <p:sp>
          <p:nvSpPr>
            <p:cNvPr id="801" name="Google Shape;760;p50"/>
            <p:cNvSpPr/>
            <p:nvPr/>
          </p:nvSpPr>
          <p:spPr>
            <a:xfrm>
              <a:off x="8772840" y="5677560"/>
              <a:ext cx="2357280" cy="5173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es-ES" sz="1400" spc="-1" strike="noStrike">
                  <a:solidFill>
                    <a:schemeClr val="lt1"/>
                  </a:solidFill>
                  <a:latin typeface="Arial"/>
                  <a:ea typeface="Arial"/>
                </a:rPr>
                <a:t>Una ALU de 2 bits (Wikipedia)</a:t>
              </a:r>
              <a:endParaRPr b="0" lang="es-AR" sz="1400" spc="-1" strike="noStrike">
                <a:solidFill>
                  <a:srgbClr val="ffffff"/>
                </a:solidFill>
                <a:latin typeface="Arial"/>
              </a:endParaRPr>
            </a:p>
          </p:txBody>
        </p:sp>
      </p:grpSp>
      <p:sp>
        <p:nvSpPr>
          <p:cNvPr id="802" name="Google Shape;761;p50"/>
          <p:cNvSpPr/>
          <p:nvPr/>
        </p:nvSpPr>
        <p:spPr>
          <a:xfrm>
            <a:off x="238680" y="1800360"/>
            <a:ext cx="2497320" cy="35391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2000" spc="-1" strike="noStrike">
                <a:solidFill>
                  <a:schemeClr val="lt1"/>
                </a:solidFill>
                <a:latin typeface="arial"/>
                <a:ea typeface="arial"/>
              </a:rPr>
              <a:t>La </a:t>
            </a:r>
            <a:r>
              <a:rPr b="1" lang="es-ES" sz="2000" spc="-1" strike="noStrike">
                <a:solidFill>
                  <a:schemeClr val="lt1"/>
                </a:solidFill>
                <a:latin typeface="arial"/>
                <a:ea typeface="arial"/>
              </a:rPr>
              <a:t>arquitectura</a:t>
            </a:r>
            <a:r>
              <a:rPr b="0" lang="es-ES" sz="2000" spc="-1" strike="noStrike">
                <a:solidFill>
                  <a:schemeClr val="lt1"/>
                </a:solidFill>
                <a:latin typeface="arial"/>
                <a:ea typeface="arial"/>
              </a:rPr>
              <a:t> de </a:t>
            </a:r>
            <a:r>
              <a:rPr b="1" lang="es-ES" sz="2000" spc="-1" strike="noStrike">
                <a:solidFill>
                  <a:schemeClr val="lt1"/>
                </a:solidFill>
                <a:latin typeface="arial"/>
                <a:ea typeface="arial"/>
              </a:rPr>
              <a:t>von Neumann</a:t>
            </a:r>
            <a:r>
              <a:rPr b="0" lang="es-ES" sz="2000" spc="-1" strike="noStrike">
                <a:solidFill>
                  <a:schemeClr val="lt1"/>
                </a:solidFill>
                <a:latin typeface="arial"/>
                <a:ea typeface="arial"/>
              </a:rPr>
              <a:t>, </a:t>
            </a:r>
            <a:endParaRPr b="0" lang="es-AR" sz="20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En la que están claramente inspirados los ordenadores actuales, propone la utilización de una unidad central de procesamiento o CPU, que contiene una unidad aritmético lógica capaz de llevar a cabo cálculos matemáticos sencillos, un conjunto de registros que permiten el almacenamiento </a:t>
            </a:r>
            <a:endParaRPr b="0" lang="es-AR" sz="1400" spc="-1" strike="noStrike">
              <a:solidFill>
                <a:srgbClr val="ffffff"/>
              </a:solidFill>
              <a:latin typeface="Arial"/>
            </a:endParaRPr>
          </a:p>
        </p:txBody>
      </p:sp>
      <p:sp>
        <p:nvSpPr>
          <p:cNvPr id="803" name="Google Shape;762;p50"/>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p:transition spd="med">
    <p:fade thruBlk="true"/>
  </p:transition>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0"/>
                                  </p:stCondLst>
                                  <p:childTnLst>
                                    <p:set>
                                      <p:cBhvr>
                                        <p:cTn id="13" dur="1" fill="hold">
                                          <p:stCondLst>
                                            <p:cond delay="0"/>
                                          </p:stCondLst>
                                        </p:cTn>
                                        <p:tgtEl>
                                          <p:spTgt spid="799"/>
                                        </p:tgtEl>
                                        <p:attrNameLst>
                                          <p:attrName>style.visibility</p:attrName>
                                        </p:attrNameLst>
                                      </p:cBhvr>
                                      <p:to>
                                        <p:strVal val="visible"/>
                                      </p:to>
                                    </p:set>
                                    <p:animEffect filter="fade" transition="in">
                                      <p:cBhvr additive="repl">
                                        <p:cTn id="14" dur="1000"/>
                                        <p:tgtEl>
                                          <p:spTgt spid="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Google Shape;767;p51"/>
          <p:cNvSpPr/>
          <p:nvPr/>
        </p:nvSpPr>
        <p:spPr>
          <a:xfrm rot="10800000">
            <a:off x="-4547520" y="1071000"/>
            <a:ext cx="6707520" cy="5315040"/>
          </a:xfrm>
          <a:prstGeom prst="rect">
            <a:avLst/>
          </a:prstGeom>
          <a:gradFill rotWithShape="0">
            <a:gsLst>
              <a:gs pos="58000">
                <a:srgbClr val="0094ff">
                  <a:alpha val="70196"/>
                </a:srgbClr>
              </a:gs>
              <a:gs pos="100000">
                <a:srgbClr val="0094ff">
                  <a:alpha val="0"/>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05" name="Google Shape;768;p51"/>
          <p:cNvSpPr/>
          <p:nvPr/>
        </p:nvSpPr>
        <p:spPr>
          <a:xfrm>
            <a:off x="0" y="1071000"/>
            <a:ext cx="9753120" cy="5315040"/>
          </a:xfrm>
          <a:prstGeom prst="rect">
            <a:avLst/>
          </a:prstGeom>
          <a:solidFill>
            <a:schemeClr val="dk1">
              <a:alpha val="5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806" name="PlaceHolder 1"/>
          <p:cNvSpPr>
            <a:spLocks noGrp="1"/>
          </p:cNvSpPr>
          <p:nvPr>
            <p:ph type="title"/>
          </p:nvPr>
        </p:nvSpPr>
        <p:spPr>
          <a:xfrm>
            <a:off x="5600880" y="95400"/>
            <a:ext cx="6667200" cy="721800"/>
          </a:xfrm>
          <a:prstGeom prst="rect">
            <a:avLst/>
          </a:prstGeom>
          <a:noFill/>
          <a:ln w="0">
            <a:noFill/>
          </a:ln>
        </p:spPr>
        <p:txBody>
          <a:bodyPr anchor="t">
            <a:noAutofit/>
          </a:bodyPr>
          <a:p>
            <a:pPr indent="0">
              <a:lnSpc>
                <a:spcPct val="90000"/>
              </a:lnSpc>
              <a:buNone/>
              <a:tabLst>
                <a:tab algn="l" pos="0"/>
              </a:tabLst>
            </a:pPr>
            <a:r>
              <a:rPr b="0" lang="es-ES" sz="4400" spc="-1" strike="noStrike">
                <a:solidFill>
                  <a:schemeClr val="lt1"/>
                </a:solidFill>
                <a:latin typeface="Arial"/>
                <a:ea typeface="Arial"/>
              </a:rPr>
              <a:t>Modelo de Computadoras</a:t>
            </a:r>
            <a:endParaRPr b="0" lang="es-AR" sz="4400" spc="-1" strike="noStrike">
              <a:solidFill>
                <a:srgbClr val="000000"/>
              </a:solidFill>
              <a:latin typeface="Arial"/>
            </a:endParaRPr>
          </a:p>
        </p:txBody>
      </p:sp>
      <p:grpSp>
        <p:nvGrpSpPr>
          <p:cNvPr id="807" name="Google Shape;770;p51"/>
          <p:cNvGrpSpPr/>
          <p:nvPr/>
        </p:nvGrpSpPr>
        <p:grpSpPr>
          <a:xfrm>
            <a:off x="7080480" y="1774800"/>
            <a:ext cx="1428480" cy="1636920"/>
            <a:chOff x="7080480" y="1774800"/>
            <a:chExt cx="1428480" cy="1636920"/>
          </a:xfrm>
        </p:grpSpPr>
        <p:sp>
          <p:nvSpPr>
            <p:cNvPr id="808" name="Google Shape;771;p51"/>
            <p:cNvSpPr/>
            <p:nvPr/>
          </p:nvSpPr>
          <p:spPr>
            <a:xfrm>
              <a:off x="7080480" y="1774800"/>
              <a:ext cx="1428480" cy="85680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Cambria"/>
                  <a:ea typeface="Cambria"/>
                </a:rPr>
                <a:t>Memoria</a:t>
              </a:r>
              <a:br>
                <a:rPr sz="1800"/>
              </a:br>
              <a:r>
                <a:rPr b="0" lang="es-ES" sz="1800" spc="-1" strike="noStrike">
                  <a:solidFill>
                    <a:schemeClr val="lt1"/>
                  </a:solidFill>
                  <a:latin typeface="Cambria"/>
                  <a:ea typeface="Cambria"/>
                </a:rPr>
                <a:t>temporal</a:t>
              </a:r>
              <a:endParaRPr b="0" lang="es-AR" sz="1800" spc="-1" strike="noStrike">
                <a:solidFill>
                  <a:srgbClr val="ffffff"/>
                </a:solidFill>
                <a:latin typeface="Arial"/>
              </a:endParaRPr>
            </a:p>
          </p:txBody>
        </p:sp>
        <p:cxnSp>
          <p:nvCxnSpPr>
            <p:cNvPr id="809" name="Google Shape;772;p51"/>
            <p:cNvCxnSpPr>
              <a:stCxn id="810" idx="0"/>
              <a:endCxn id="808" idx="2"/>
            </p:cNvCxnSpPr>
            <p:nvPr/>
          </p:nvCxnSpPr>
          <p:spPr>
            <a:xfrm flipV="1">
              <a:off x="7794720" y="2631600"/>
              <a:ext cx="360" cy="780480"/>
            </a:xfrm>
            <a:prstGeom prst="straightConnector1">
              <a:avLst/>
            </a:prstGeom>
            <a:ln w="57150">
              <a:solidFill>
                <a:srgbClr val="ffc000"/>
              </a:solidFill>
              <a:miter/>
              <a:headEnd len="lg" type="stealth" w="lg"/>
              <a:tailEnd len="lg" type="stealth" w="lg"/>
            </a:ln>
          </p:spPr>
        </p:cxnSp>
      </p:grpSp>
      <p:grpSp>
        <p:nvGrpSpPr>
          <p:cNvPr id="811" name="Google Shape;774;p51"/>
          <p:cNvGrpSpPr/>
          <p:nvPr/>
        </p:nvGrpSpPr>
        <p:grpSpPr>
          <a:xfrm>
            <a:off x="6723360" y="4236480"/>
            <a:ext cx="2142720" cy="1669320"/>
            <a:chOff x="6723360" y="4236480"/>
            <a:chExt cx="2142720" cy="1669320"/>
          </a:xfrm>
        </p:grpSpPr>
        <p:sp>
          <p:nvSpPr>
            <p:cNvPr id="812" name="Google Shape;775;p51"/>
            <p:cNvSpPr/>
            <p:nvPr/>
          </p:nvSpPr>
          <p:spPr>
            <a:xfrm>
              <a:off x="6723360" y="5049000"/>
              <a:ext cx="2142720" cy="85680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Cambria"/>
                  <a:ea typeface="Cambria"/>
                </a:rPr>
                <a:t>Almacenamiento</a:t>
              </a:r>
              <a:br>
                <a:rPr sz="1800"/>
              </a:br>
              <a:r>
                <a:rPr b="0" lang="es-ES" sz="1800" spc="-1" strike="noStrike">
                  <a:solidFill>
                    <a:schemeClr val="lt1"/>
                  </a:solidFill>
                  <a:latin typeface="Cambria"/>
                  <a:ea typeface="Cambria"/>
                </a:rPr>
                <a:t>permanente</a:t>
              </a:r>
              <a:endParaRPr b="0" lang="es-AR" sz="1800" spc="-1" strike="noStrike">
                <a:solidFill>
                  <a:srgbClr val="ffffff"/>
                </a:solidFill>
                <a:latin typeface="Arial"/>
              </a:endParaRPr>
            </a:p>
          </p:txBody>
        </p:sp>
        <p:cxnSp>
          <p:nvCxnSpPr>
            <p:cNvPr id="813" name="Google Shape;776;p51"/>
            <p:cNvCxnSpPr/>
            <p:nvPr/>
          </p:nvCxnSpPr>
          <p:spPr>
            <a:xfrm flipV="1">
              <a:off x="7796880" y="4236480"/>
              <a:ext cx="1080" cy="823320"/>
            </a:xfrm>
            <a:prstGeom prst="straightConnector1">
              <a:avLst/>
            </a:prstGeom>
            <a:ln w="57150">
              <a:solidFill>
                <a:srgbClr val="ffc000"/>
              </a:solidFill>
              <a:miter/>
              <a:headEnd len="lg" type="stealth" w="lg"/>
              <a:tailEnd len="lg" type="stealth" w="lg"/>
            </a:ln>
          </p:spPr>
        </p:cxnSp>
      </p:grpSp>
      <p:grpSp>
        <p:nvGrpSpPr>
          <p:cNvPr id="814" name="Google Shape;777;p51"/>
          <p:cNvGrpSpPr/>
          <p:nvPr/>
        </p:nvGrpSpPr>
        <p:grpSpPr>
          <a:xfrm>
            <a:off x="4294440" y="3369240"/>
            <a:ext cx="2785680" cy="3011400"/>
            <a:chOff x="4294440" y="3369240"/>
            <a:chExt cx="2785680" cy="3011400"/>
          </a:xfrm>
        </p:grpSpPr>
        <p:grpSp>
          <p:nvGrpSpPr>
            <p:cNvPr id="815" name="Google Shape;778;p51"/>
            <p:cNvGrpSpPr/>
            <p:nvPr/>
          </p:nvGrpSpPr>
          <p:grpSpPr>
            <a:xfrm>
              <a:off x="4294440" y="3369240"/>
              <a:ext cx="2785680" cy="856800"/>
              <a:chOff x="4294440" y="3369240"/>
              <a:chExt cx="2785680" cy="856800"/>
            </a:xfrm>
          </p:grpSpPr>
          <p:sp>
            <p:nvSpPr>
              <p:cNvPr id="816" name="Google Shape;779;p51"/>
              <p:cNvSpPr/>
              <p:nvPr/>
            </p:nvSpPr>
            <p:spPr>
              <a:xfrm>
                <a:off x="4294440" y="3369240"/>
                <a:ext cx="1428480" cy="85680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Cambria"/>
                    <a:ea typeface="Cambria"/>
                  </a:rPr>
                  <a:t>Dispositivos</a:t>
                </a:r>
                <a:br>
                  <a:rPr sz="1800"/>
                </a:br>
                <a:r>
                  <a:rPr b="0" lang="es-ES" sz="1800" spc="-1" strike="noStrike">
                    <a:solidFill>
                      <a:schemeClr val="lt1"/>
                    </a:solidFill>
                    <a:latin typeface="Cambria"/>
                    <a:ea typeface="Cambria"/>
                  </a:rPr>
                  <a:t>de entrada</a:t>
                </a:r>
                <a:endParaRPr b="0" lang="es-AR" sz="1800" spc="-1" strike="noStrike">
                  <a:solidFill>
                    <a:srgbClr val="ffffff"/>
                  </a:solidFill>
                  <a:latin typeface="Arial"/>
                </a:endParaRPr>
              </a:p>
            </p:txBody>
          </p:sp>
          <p:cxnSp>
            <p:nvCxnSpPr>
              <p:cNvPr id="817" name="Google Shape;780;p51"/>
              <p:cNvCxnSpPr/>
              <p:nvPr/>
            </p:nvCxnSpPr>
            <p:spPr>
              <a:xfrm>
                <a:off x="5722920" y="3797640"/>
                <a:ext cx="1357560" cy="43200"/>
              </a:xfrm>
              <a:prstGeom prst="straightConnector1">
                <a:avLst/>
              </a:prstGeom>
              <a:ln w="57150">
                <a:solidFill>
                  <a:srgbClr val="ffc000"/>
                </a:solidFill>
                <a:miter/>
                <a:tailEnd len="lg" type="stealth" w="lg"/>
              </a:ln>
            </p:spPr>
          </p:cxnSp>
        </p:grpSp>
        <p:sp>
          <p:nvSpPr>
            <p:cNvPr id="818" name="Google Shape;781;p51"/>
            <p:cNvSpPr/>
            <p:nvPr/>
          </p:nvSpPr>
          <p:spPr>
            <a:xfrm>
              <a:off x="4534560" y="4369320"/>
              <a:ext cx="910080" cy="20113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es-ES" sz="1800" spc="-1" strike="noStrike">
                  <a:solidFill>
                    <a:schemeClr val="lt1"/>
                  </a:solidFill>
                  <a:latin typeface="Arial"/>
                  <a:ea typeface="Arial"/>
                </a:rPr>
                <a:t>Teclado</a:t>
              </a:r>
              <a:br>
                <a:rPr sz="1800"/>
              </a:br>
              <a:r>
                <a:rPr b="0" lang="es-ES" sz="1800" spc="-1" strike="noStrike">
                  <a:solidFill>
                    <a:schemeClr val="lt1"/>
                  </a:solidFill>
                  <a:latin typeface="Arial"/>
                  <a:ea typeface="Arial"/>
                </a:rPr>
                <a:t>Ratón</a:t>
              </a:r>
              <a:br>
                <a:rPr sz="1800"/>
              </a:br>
              <a:r>
                <a:rPr b="0" lang="es-ES" sz="1800" spc="-1" strike="noStrike">
                  <a:solidFill>
                    <a:schemeClr val="lt1"/>
                  </a:solidFill>
                  <a:latin typeface="Arial"/>
                  <a:ea typeface="Arial"/>
                </a:rPr>
                <a:t>Escáner</a:t>
              </a:r>
              <a:br>
                <a:rPr sz="1800"/>
              </a:br>
              <a:r>
                <a:rPr b="0" lang="es-ES" sz="1800" spc="-1" strike="noStrike">
                  <a:solidFill>
                    <a:schemeClr val="lt1"/>
                  </a:solidFill>
                  <a:latin typeface="Arial"/>
                  <a:ea typeface="Arial"/>
                </a:rPr>
                <a:t>Táctil</a:t>
              </a:r>
              <a:br>
                <a:rPr sz="1800"/>
              </a:br>
              <a:r>
                <a:rPr b="0" lang="es-ES" sz="1800" spc="-1" strike="noStrike">
                  <a:solidFill>
                    <a:schemeClr val="lt1"/>
                  </a:solidFill>
                  <a:latin typeface="Arial"/>
                  <a:ea typeface="Arial"/>
                </a:rPr>
                <a:t>…</a:t>
              </a:r>
              <a:endParaRPr b="0" lang="es-AR" sz="1800" spc="-1" strike="noStrike">
                <a:solidFill>
                  <a:srgbClr val="ffffff"/>
                </a:solidFill>
                <a:latin typeface="Arial"/>
              </a:endParaRPr>
            </a:p>
          </p:txBody>
        </p:sp>
      </p:grpSp>
      <p:grpSp>
        <p:nvGrpSpPr>
          <p:cNvPr id="819" name="Google Shape;782;p51"/>
          <p:cNvGrpSpPr/>
          <p:nvPr/>
        </p:nvGrpSpPr>
        <p:grpSpPr>
          <a:xfrm>
            <a:off x="8508960" y="3369240"/>
            <a:ext cx="2928960" cy="2462760"/>
            <a:chOff x="8508960" y="3369240"/>
            <a:chExt cx="2928960" cy="2462760"/>
          </a:xfrm>
        </p:grpSpPr>
        <p:grpSp>
          <p:nvGrpSpPr>
            <p:cNvPr id="820" name="Google Shape;783;p51"/>
            <p:cNvGrpSpPr/>
            <p:nvPr/>
          </p:nvGrpSpPr>
          <p:grpSpPr>
            <a:xfrm>
              <a:off x="8508960" y="3369240"/>
              <a:ext cx="2928960" cy="856800"/>
              <a:chOff x="8508960" y="3369240"/>
              <a:chExt cx="2928960" cy="856800"/>
            </a:xfrm>
          </p:grpSpPr>
          <p:sp>
            <p:nvSpPr>
              <p:cNvPr id="821" name="Google Shape;784;p51"/>
              <p:cNvSpPr/>
              <p:nvPr/>
            </p:nvSpPr>
            <p:spPr>
              <a:xfrm>
                <a:off x="10009440" y="3369240"/>
                <a:ext cx="1428480" cy="856800"/>
              </a:xfrm>
              <a:prstGeom prst="rect">
                <a:avLst/>
              </a:prstGeom>
              <a:solidFill>
                <a:srgbClr val="003da3"/>
              </a:solidFill>
              <a:ln w="9525">
                <a:solidFill>
                  <a:srgbClr val="0070c0"/>
                </a:solidFill>
                <a:miter/>
              </a:ln>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Cambria"/>
                    <a:ea typeface="Cambria"/>
                  </a:rPr>
                  <a:t>Dispositivos</a:t>
                </a:r>
                <a:br>
                  <a:rPr sz="1800"/>
                </a:br>
                <a:r>
                  <a:rPr b="0" lang="es-ES" sz="1800" spc="-1" strike="noStrike">
                    <a:solidFill>
                      <a:schemeClr val="lt1"/>
                    </a:solidFill>
                    <a:latin typeface="Cambria"/>
                    <a:ea typeface="Cambria"/>
                  </a:rPr>
                  <a:t>de salida</a:t>
                </a:r>
                <a:endParaRPr b="0" lang="es-AR" sz="1800" spc="-1" strike="noStrike">
                  <a:solidFill>
                    <a:srgbClr val="ffffff"/>
                  </a:solidFill>
                  <a:latin typeface="Arial"/>
                </a:endParaRPr>
              </a:p>
            </p:txBody>
          </p:sp>
          <p:cxnSp>
            <p:nvCxnSpPr>
              <p:cNvPr id="822" name="Google Shape;785;p51"/>
              <p:cNvCxnSpPr/>
              <p:nvPr/>
            </p:nvCxnSpPr>
            <p:spPr>
              <a:xfrm flipV="1">
                <a:off x="8508960" y="3797640"/>
                <a:ext cx="1500840" cy="42840"/>
              </a:xfrm>
              <a:prstGeom prst="straightConnector1">
                <a:avLst/>
              </a:prstGeom>
              <a:ln w="57150">
                <a:solidFill>
                  <a:srgbClr val="ffc000"/>
                </a:solidFill>
                <a:miter/>
                <a:tailEnd len="lg" type="stealth" w="lg"/>
              </a:ln>
            </p:spPr>
          </p:cxnSp>
        </p:grpSp>
        <p:sp>
          <p:nvSpPr>
            <p:cNvPr id="823" name="Google Shape;786;p51"/>
            <p:cNvSpPr/>
            <p:nvPr/>
          </p:nvSpPr>
          <p:spPr>
            <a:xfrm>
              <a:off x="10122840" y="4369320"/>
              <a:ext cx="1138320" cy="1462680"/>
            </a:xfrm>
            <a:prstGeom prst="rect">
              <a:avLst/>
            </a:prstGeom>
            <a:noFill/>
            <a:ln w="0">
              <a:noFill/>
            </a:ln>
            <a:effectLst>
              <a:outerShdw algn="tl" blurRad="50760" dir="2700000" dist="37674" rotWithShape="0">
                <a:srgbClr val="000000">
                  <a:alpha val="40000"/>
                </a:srgbClr>
              </a:outerShdw>
            </a:effectLst>
          </p:spPr>
          <p:style>
            <a:lnRef idx="0"/>
            <a:fillRef idx="0"/>
            <a:effectRef idx="0"/>
            <a:fontRef idx="minor"/>
          </p:style>
          <p:txBody>
            <a:bodyPr anchor="t">
              <a:spAutoFit/>
            </a:bodyPr>
            <a:p>
              <a:pPr algn="ctr">
                <a:lnSpc>
                  <a:spcPct val="100000"/>
                </a:lnSpc>
                <a:tabLst>
                  <a:tab algn="l" pos="0"/>
                </a:tabLst>
              </a:pPr>
              <a:r>
                <a:rPr b="0" lang="es-ES" sz="1800" spc="-1" strike="noStrike">
                  <a:solidFill>
                    <a:schemeClr val="lt1"/>
                  </a:solidFill>
                  <a:latin typeface="Arial"/>
                  <a:ea typeface="Arial"/>
                </a:rPr>
                <a:t>Monitor</a:t>
              </a:r>
              <a:br>
                <a:rPr sz="1800"/>
              </a:br>
              <a:r>
                <a:rPr b="0" lang="es-ES" sz="1800" spc="-1" strike="noStrike">
                  <a:solidFill>
                    <a:schemeClr val="lt1"/>
                  </a:solidFill>
                  <a:latin typeface="Arial"/>
                  <a:ea typeface="Arial"/>
                </a:rPr>
                <a:t>Impresora</a:t>
              </a:r>
              <a:br>
                <a:rPr sz="1800"/>
              </a:br>
              <a:r>
                <a:rPr b="0" lang="es-ES" sz="1800" spc="-1" strike="noStrike">
                  <a:solidFill>
                    <a:schemeClr val="lt1"/>
                  </a:solidFill>
                  <a:latin typeface="Arial"/>
                  <a:ea typeface="Arial"/>
                </a:rPr>
                <a:t>Altavoz</a:t>
              </a:r>
              <a:br>
                <a:rPr sz="1800"/>
              </a:br>
              <a:r>
                <a:rPr b="0" lang="es-ES" sz="1800" spc="-1" strike="noStrike">
                  <a:solidFill>
                    <a:schemeClr val="lt1"/>
                  </a:solidFill>
                  <a:latin typeface="Arial"/>
                  <a:ea typeface="Arial"/>
                </a:rPr>
                <a:t>…</a:t>
              </a:r>
              <a:endParaRPr b="0" lang="es-AR" sz="1800" spc="-1" strike="noStrike">
                <a:solidFill>
                  <a:srgbClr val="ffffff"/>
                </a:solidFill>
                <a:latin typeface="Arial"/>
              </a:endParaRPr>
            </a:p>
          </p:txBody>
        </p:sp>
      </p:grpSp>
      <p:grpSp>
        <p:nvGrpSpPr>
          <p:cNvPr id="824" name="Google Shape;787;p51"/>
          <p:cNvGrpSpPr/>
          <p:nvPr/>
        </p:nvGrpSpPr>
        <p:grpSpPr>
          <a:xfrm>
            <a:off x="7080480" y="2841120"/>
            <a:ext cx="3334320" cy="1427400"/>
            <a:chOff x="7080480" y="2841120"/>
            <a:chExt cx="3334320" cy="1427400"/>
          </a:xfrm>
        </p:grpSpPr>
        <p:sp>
          <p:nvSpPr>
            <p:cNvPr id="825" name="Google Shape;788;p51"/>
            <p:cNvSpPr/>
            <p:nvPr/>
          </p:nvSpPr>
          <p:spPr>
            <a:xfrm>
              <a:off x="8022960" y="2841120"/>
              <a:ext cx="2391840" cy="8211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600" spc="-1" strike="noStrike">
                  <a:solidFill>
                    <a:schemeClr val="lt1"/>
                  </a:solidFill>
                  <a:latin typeface="Arial"/>
                  <a:ea typeface="Arial"/>
                </a:rPr>
                <a:t>Unidad Central de Proceso</a:t>
              </a:r>
              <a:br>
                <a:rPr sz="1600"/>
              </a:br>
              <a:r>
                <a:rPr b="0" i="1" lang="es-ES" sz="1600" spc="-1" strike="noStrike">
                  <a:solidFill>
                    <a:schemeClr val="lt1"/>
                  </a:solidFill>
                  <a:latin typeface="Arial"/>
                  <a:ea typeface="Arial"/>
                </a:rPr>
                <a:t>Central Processor Unit</a:t>
              </a:r>
              <a:endParaRPr b="0" lang="es-AR" sz="1600" spc="-1" strike="noStrike">
                <a:solidFill>
                  <a:srgbClr val="ffffff"/>
                </a:solidFill>
                <a:latin typeface="Arial"/>
              </a:endParaRPr>
            </a:p>
          </p:txBody>
        </p:sp>
        <p:sp>
          <p:nvSpPr>
            <p:cNvPr id="810" name="Google Shape;773;p51"/>
            <p:cNvSpPr/>
            <p:nvPr/>
          </p:nvSpPr>
          <p:spPr>
            <a:xfrm>
              <a:off x="7080480" y="3411720"/>
              <a:ext cx="1428480" cy="85680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Cambria"/>
                  <a:ea typeface="Cambria"/>
                </a:rPr>
                <a:t>C.P.U.</a:t>
              </a:r>
              <a:endParaRPr b="0" lang="es-AR" sz="1800" spc="-1" strike="noStrike">
                <a:solidFill>
                  <a:srgbClr val="ffffff"/>
                </a:solidFill>
                <a:latin typeface="Arial"/>
              </a:endParaRPr>
            </a:p>
          </p:txBody>
        </p:sp>
      </p:grpSp>
      <p:sp>
        <p:nvSpPr>
          <p:cNvPr id="826" name="Google Shape;789;p51"/>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
        <p:nvSpPr>
          <p:cNvPr id="827" name="Google Shape;790;p51"/>
          <p:cNvSpPr/>
          <p:nvPr/>
        </p:nvSpPr>
        <p:spPr>
          <a:xfrm>
            <a:off x="84960" y="1550160"/>
            <a:ext cx="2497320" cy="35391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2000" spc="-1" strike="noStrike">
                <a:solidFill>
                  <a:schemeClr val="lt1"/>
                </a:solidFill>
                <a:latin typeface="arial"/>
                <a:ea typeface="arial"/>
              </a:rPr>
              <a:t>La </a:t>
            </a:r>
            <a:r>
              <a:rPr b="1" lang="es-ES" sz="2000" spc="-1" strike="noStrike">
                <a:solidFill>
                  <a:schemeClr val="lt1"/>
                </a:solidFill>
                <a:latin typeface="arial"/>
                <a:ea typeface="arial"/>
              </a:rPr>
              <a:t>arquitectura</a:t>
            </a:r>
            <a:r>
              <a:rPr b="0" lang="es-ES" sz="2000" spc="-1" strike="noStrike">
                <a:solidFill>
                  <a:schemeClr val="lt1"/>
                </a:solidFill>
                <a:latin typeface="arial"/>
                <a:ea typeface="arial"/>
              </a:rPr>
              <a:t> de </a:t>
            </a:r>
            <a:r>
              <a:rPr b="1" lang="es-ES" sz="2000" spc="-1" strike="noStrike">
                <a:solidFill>
                  <a:schemeClr val="lt1"/>
                </a:solidFill>
                <a:latin typeface="arial"/>
                <a:ea typeface="arial"/>
              </a:rPr>
              <a:t>von Neumann</a:t>
            </a:r>
            <a:r>
              <a:rPr b="0" lang="es-ES" sz="2000" spc="-1" strike="noStrike">
                <a:solidFill>
                  <a:schemeClr val="lt1"/>
                </a:solidFill>
                <a:latin typeface="arial"/>
                <a:ea typeface="arial"/>
              </a:rPr>
              <a:t>, </a:t>
            </a:r>
            <a:endParaRPr b="0" lang="es-AR" sz="20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En la que están claramente inspirados los ordenadores actuales, propone la utilización de una unidad central de procesamiento o CPU, que contiene una unidad aritmético lógica capaz de llevar a cabo cálculos matemáticos sencillos, un conjunto de registros que permiten el almacenamiento </a:t>
            </a:r>
            <a:endParaRPr b="0" lang="es-AR" sz="1400" spc="-1" strike="noStrike">
              <a:solidFill>
                <a:srgbClr val="ffffff"/>
              </a:solidFill>
              <a:latin typeface="Arial"/>
            </a:endParaRPr>
          </a:p>
        </p:txBody>
      </p:sp>
    </p:spTree>
  </p:cSld>
  <p:transition spd="med">
    <p:fade thruBlk="true"/>
  </p:transition>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0">
                                  <p:stCondLst>
                                    <p:cond delay="0"/>
                                  </p:stCondLst>
                                  <p:childTnLst>
                                    <p:set>
                                      <p:cBhvr>
                                        <p:cTn id="20" dur="1" fill="hold">
                                          <p:stCondLst>
                                            <p:cond delay="0"/>
                                          </p:stCondLst>
                                        </p:cTn>
                                        <p:tgtEl>
                                          <p:spTgt spid="814"/>
                                        </p:tgtEl>
                                        <p:attrNameLst>
                                          <p:attrName>style.visibility</p:attrName>
                                        </p:attrNameLst>
                                      </p:cBhvr>
                                      <p:to>
                                        <p:strVal val="visible"/>
                                      </p:to>
                                    </p:set>
                                    <p:animEffect filter="fade" transition="in">
                                      <p:cBhvr additive="repl">
                                        <p:cTn id="21" dur="1000"/>
                                        <p:tgtEl>
                                          <p:spTgt spid="814"/>
                                        </p:tgtEl>
                                      </p:cBhvr>
                                    </p:animEffect>
                                  </p:childTnLst>
                                </p:cTn>
                              </p:par>
                            </p:childTnLst>
                          </p:cTn>
                        </p:par>
                      </p:childTnLst>
                    </p:cTn>
                  </p:par>
                  <p:par>
                    <p:cTn id="22" fill="hold">
                      <p:stCondLst>
                        <p:cond delay="indefinite"/>
                      </p:stCondLst>
                      <p:childTnLst>
                        <p:par>
                          <p:cTn id="23" fill="hold">
                            <p:stCondLst>
                              <p:cond delay="0"/>
                            </p:stCondLst>
                            <p:childTnLst>
                              <p:par>
                                <p:cTn id="24" nodeType="clickEffect" fill="hold" presetClass="entr" presetID="1">
                                  <p:stCondLst>
                                    <p:cond delay="0"/>
                                  </p:stCondLst>
                                  <p:childTnLst>
                                    <p:set>
                                      <p:cBhvr>
                                        <p:cTn id="25" dur="1" fill="hold">
                                          <p:stCondLst>
                                            <p:cond delay="0"/>
                                          </p:stCondLst>
                                        </p:cTn>
                                        <p:tgtEl>
                                          <p:spTgt spid="8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nodeType="clickEffect" fill="hold" presetClass="entr" presetID="10">
                                  <p:stCondLst>
                                    <p:cond delay="0"/>
                                  </p:stCondLst>
                                  <p:childTnLst>
                                    <p:set>
                                      <p:cBhvr>
                                        <p:cTn id="29" dur="1" fill="hold">
                                          <p:stCondLst>
                                            <p:cond delay="0"/>
                                          </p:stCondLst>
                                        </p:cTn>
                                        <p:tgtEl>
                                          <p:spTgt spid="807"/>
                                        </p:tgtEl>
                                        <p:attrNameLst>
                                          <p:attrName>style.visibility</p:attrName>
                                        </p:attrNameLst>
                                      </p:cBhvr>
                                      <p:to>
                                        <p:strVal val="visible"/>
                                      </p:to>
                                    </p:set>
                                    <p:animEffect filter="fade" transition="in">
                                      <p:cBhvr additive="repl">
                                        <p:cTn id="30" dur="1000"/>
                                        <p:tgtEl>
                                          <p:spTgt spid="807"/>
                                        </p:tgtEl>
                                      </p:cBhvr>
                                    </p:animEffect>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10">
                                  <p:stCondLst>
                                    <p:cond delay="0"/>
                                  </p:stCondLst>
                                  <p:childTnLst>
                                    <p:set>
                                      <p:cBhvr>
                                        <p:cTn id="34" dur="1" fill="hold">
                                          <p:stCondLst>
                                            <p:cond delay="0"/>
                                          </p:stCondLst>
                                        </p:cTn>
                                        <p:tgtEl>
                                          <p:spTgt spid="819"/>
                                        </p:tgtEl>
                                        <p:attrNameLst>
                                          <p:attrName>style.visibility</p:attrName>
                                        </p:attrNameLst>
                                      </p:cBhvr>
                                      <p:to>
                                        <p:strVal val="visible"/>
                                      </p:to>
                                    </p:set>
                                    <p:animEffect filter="fade" transition="in">
                                      <p:cBhvr additive="repl">
                                        <p:cTn id="35" dur="1000"/>
                                        <p:tgtEl>
                                          <p:spTgt spid="819"/>
                                        </p:tgtEl>
                                      </p:cBhvr>
                                    </p:animEffect>
                                  </p:childTnLst>
                                </p:cTn>
                              </p:par>
                            </p:childTnLst>
                          </p:cTn>
                        </p:par>
                      </p:childTnLst>
                    </p:cTn>
                  </p:par>
                  <p:par>
                    <p:cTn id="36" fill="hold">
                      <p:stCondLst>
                        <p:cond delay="indefinite"/>
                      </p:stCondLst>
                      <p:childTnLst>
                        <p:par>
                          <p:cTn id="37" fill="hold">
                            <p:stCondLst>
                              <p:cond delay="0"/>
                            </p:stCondLst>
                            <p:childTnLst>
                              <p:par>
                                <p:cTn id="38" nodeType="clickEffect" fill="hold" presetClass="entr" presetID="10">
                                  <p:stCondLst>
                                    <p:cond delay="0"/>
                                  </p:stCondLst>
                                  <p:childTnLst>
                                    <p:set>
                                      <p:cBhvr>
                                        <p:cTn id="39" dur="1" fill="hold">
                                          <p:stCondLst>
                                            <p:cond delay="0"/>
                                          </p:stCondLst>
                                        </p:cTn>
                                        <p:tgtEl>
                                          <p:spTgt spid="811"/>
                                        </p:tgtEl>
                                        <p:attrNameLst>
                                          <p:attrName>style.visibility</p:attrName>
                                        </p:attrNameLst>
                                      </p:cBhvr>
                                      <p:to>
                                        <p:strVal val="visible"/>
                                      </p:to>
                                    </p:set>
                                    <p:animEffect filter="fade" transition="in">
                                      <p:cBhvr additive="repl">
                                        <p:cTn id="40" dur="1000"/>
                                        <p:tgtEl>
                                          <p:spTgt spid="8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1" name="Google Shape;375;p34" descr="Una carretera con coches&#10;&#10;Descripción generada automáticamente con confianza media"/>
          <p:cNvPicPr/>
          <p:nvPr/>
        </p:nvPicPr>
        <p:blipFill>
          <a:blip r:embed="rId1"/>
          <a:stretch/>
        </p:blipFill>
        <p:spPr>
          <a:xfrm>
            <a:off x="-95040" y="0"/>
            <a:ext cx="12286800" cy="6857640"/>
          </a:xfrm>
          <a:prstGeom prst="rect">
            <a:avLst/>
          </a:prstGeom>
          <a:ln w="0">
            <a:noFill/>
          </a:ln>
        </p:spPr>
      </p:pic>
      <p:sp>
        <p:nvSpPr>
          <p:cNvPr id="482" name="Google Shape;376;p34"/>
          <p:cNvSpPr/>
          <p:nvPr/>
        </p:nvSpPr>
        <p:spPr>
          <a:xfrm>
            <a:off x="1315800" y="3003480"/>
            <a:ext cx="5847480" cy="1647360"/>
          </a:xfrm>
          <a:prstGeom prst="rect">
            <a:avLst/>
          </a:prstGeom>
          <a:solidFill>
            <a:srgbClr val="7f7f7f">
              <a:alpha val="16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83" name="Google Shape;377;p34"/>
          <p:cNvSpPr/>
          <p:nvPr/>
        </p:nvSpPr>
        <p:spPr>
          <a:xfrm>
            <a:off x="0" y="609480"/>
            <a:ext cx="12191760" cy="1850040"/>
          </a:xfrm>
          <a:prstGeom prst="rect">
            <a:avLst/>
          </a:prstGeom>
          <a:solidFill>
            <a:srgbClr val="3f3f3f">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484" name="Google Shape;378;p34"/>
          <p:cNvSpPr/>
          <p:nvPr/>
        </p:nvSpPr>
        <p:spPr>
          <a:xfrm>
            <a:off x="7655400" y="67464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Bienvenidos</a:t>
            </a:r>
            <a:endParaRPr b="0" lang="es-AR" sz="4400" spc="-1" strike="noStrike">
              <a:solidFill>
                <a:srgbClr val="ffffff"/>
              </a:solidFill>
              <a:latin typeface="Arial"/>
            </a:endParaRPr>
          </a:p>
        </p:txBody>
      </p:sp>
      <p:sp>
        <p:nvSpPr>
          <p:cNvPr id="485" name="Google Shape;379;p34"/>
          <p:cNvSpPr/>
          <p:nvPr/>
        </p:nvSpPr>
        <p:spPr>
          <a:xfrm>
            <a:off x="1848240" y="1162440"/>
            <a:ext cx="5934600" cy="82116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0" lang="es-ES" sz="1600" spc="-1" strike="noStrike">
                <a:solidFill>
                  <a:schemeClr val="lt1"/>
                </a:solidFill>
                <a:latin typeface="Arial"/>
                <a:ea typeface="Arial"/>
              </a:rPr>
              <a:t>Hoy Comenzaremos este Tramo de formación juntos.</a:t>
            </a:r>
            <a:br>
              <a:rPr sz="1600"/>
            </a:br>
            <a:r>
              <a:rPr b="0" lang="es-ES" sz="1600" spc="-1" strike="noStrike">
                <a:solidFill>
                  <a:schemeClr val="lt1"/>
                </a:solidFill>
                <a:latin typeface="Arial"/>
                <a:ea typeface="Arial"/>
              </a:rPr>
              <a:t>Sabemos que no será sencillo, pero material de sobra tenemos.</a:t>
            </a:r>
            <a:endParaRPr b="0" lang="es-AR" sz="1600" spc="-1" strike="noStrike">
              <a:solidFill>
                <a:srgbClr val="ffffff"/>
              </a:solidFill>
              <a:latin typeface="Arial"/>
            </a:endParaRPr>
          </a:p>
        </p:txBody>
      </p:sp>
      <p:sp>
        <p:nvSpPr>
          <p:cNvPr id="486" name="Google Shape;380;p34"/>
          <p:cNvSpPr/>
          <p:nvPr/>
        </p:nvSpPr>
        <p:spPr>
          <a:xfrm>
            <a:off x="155520" y="-144360"/>
            <a:ext cx="304560" cy="304560"/>
          </a:xfrm>
          <a:prstGeom prst="rect">
            <a:avLst/>
          </a:prstGeom>
          <a:noFill/>
          <a:ln w="0">
            <a:noFill/>
          </a:ln>
        </p:spPr>
        <p:style>
          <a:lnRef idx="0"/>
          <a:fillRef idx="0"/>
          <a:effectRef idx="0"/>
          <a:fontRef idx="minor"/>
        </p:style>
        <p:txBody>
          <a:bodyPr anchor="t">
            <a:noAutofit/>
          </a:bodyPr>
          <a:p>
            <a:pPr>
              <a:lnSpc>
                <a:spcPct val="100000"/>
              </a:lnSpc>
              <a:tabLst>
                <a:tab algn="l" pos="0"/>
              </a:tabLst>
            </a:pPr>
            <a:endParaRPr b="0" lang="es-AR" sz="1400" spc="-1" strike="noStrike">
              <a:solidFill>
                <a:srgbClr val="ffffff"/>
              </a:solidFill>
              <a:latin typeface="Arial"/>
            </a:endParaRPr>
          </a:p>
        </p:txBody>
      </p:sp>
      <p:sp>
        <p:nvSpPr>
          <p:cNvPr id="487" name="Google Shape;381;p34"/>
          <p:cNvSpPr/>
          <p:nvPr/>
        </p:nvSpPr>
        <p:spPr>
          <a:xfrm>
            <a:off x="7727760" y="2896560"/>
            <a:ext cx="3899520" cy="173700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0" lang="es-ES" sz="1800" spc="-1" strike="noStrike">
                <a:solidFill>
                  <a:schemeClr val="lt1"/>
                </a:solidFill>
                <a:latin typeface="Arial"/>
                <a:ea typeface="Arial"/>
              </a:rPr>
              <a:t>Vamos a poner a vuestra disposición una batería de conocimientos que sin dudarlo, les servirán para desempeñarse en el futuro laboral.</a:t>
            </a:r>
            <a:endParaRPr b="0" lang="es-AR" sz="1800" spc="-1" strike="noStrike">
              <a:solidFill>
                <a:srgbClr val="ffffff"/>
              </a:solidFill>
              <a:latin typeface="Arial"/>
            </a:endParaRPr>
          </a:p>
          <a:p>
            <a:pPr algn="r">
              <a:lnSpc>
                <a:spcPct val="100000"/>
              </a:lnSpc>
              <a:tabLst>
                <a:tab algn="l" pos="0"/>
              </a:tabLst>
            </a:pPr>
            <a:endParaRPr b="0" lang="es-AR" sz="1800" spc="-1" strike="noStrike">
              <a:solidFill>
                <a:srgbClr val="ffffff"/>
              </a:solidFill>
              <a:latin typeface="Arial"/>
            </a:endParaRPr>
          </a:p>
        </p:txBody>
      </p:sp>
      <p:sp>
        <p:nvSpPr>
          <p:cNvPr id="488" name="Google Shape;382;p34"/>
          <p:cNvSpPr/>
          <p:nvPr/>
        </p:nvSpPr>
        <p:spPr>
          <a:xfrm>
            <a:off x="0" y="5257080"/>
            <a:ext cx="12191760" cy="841680"/>
          </a:xfrm>
          <a:prstGeom prst="rect">
            <a:avLst/>
          </a:prstGeom>
          <a:solidFill>
            <a:schemeClr val="dk1">
              <a:alpha val="53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489" name="Google Shape;383;p34"/>
          <p:cNvSpPr/>
          <p:nvPr/>
        </p:nvSpPr>
        <p:spPr>
          <a:xfrm>
            <a:off x="460440" y="3522600"/>
            <a:ext cx="6095520" cy="58428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s-ES" sz="1600" spc="-1" strike="noStrike">
                <a:solidFill>
                  <a:schemeClr val="lt1"/>
                </a:solidFill>
                <a:latin typeface="Arial"/>
                <a:ea typeface="Arial"/>
              </a:rPr>
              <a:t>Acompañanos en este tramo poniendo lo mejor de Ustedes… para  Ustedes.</a:t>
            </a:r>
            <a:endParaRPr b="0" lang="es-AR" sz="1600" spc="-1" strike="noStrike">
              <a:solidFill>
                <a:srgbClr val="ffffff"/>
              </a:solidFill>
              <a:latin typeface="Arial"/>
            </a:endParaRPr>
          </a:p>
        </p:txBody>
      </p:sp>
      <p:sp>
        <p:nvSpPr>
          <p:cNvPr id="490" name="Google Shape;384;p34"/>
          <p:cNvSpPr/>
          <p:nvPr/>
        </p:nvSpPr>
        <p:spPr>
          <a:xfrm>
            <a:off x="8110440" y="5422320"/>
            <a:ext cx="3958920" cy="630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a:p>
            <a:pPr algn="r">
              <a:lnSpc>
                <a:spcPct val="100000"/>
              </a:lnSpc>
              <a:tabLst>
                <a:tab algn="l" pos="0"/>
              </a:tabLst>
            </a:pPr>
            <a:r>
              <a:rPr b="0" lang="es-ES" sz="1200" spc="-1" strike="noStrike">
                <a:solidFill>
                  <a:srgbClr val="7f7f7f"/>
                </a:solidFill>
                <a:latin typeface="Arial"/>
                <a:ea typeface="Arial"/>
              </a:rPr>
              <a:t>Lic. Oemig José Luis</a:t>
            </a:r>
            <a:endParaRPr b="0" lang="es-AR" sz="1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Google Shape;795;p52"/>
          <p:cNvSpPr/>
          <p:nvPr/>
        </p:nvSpPr>
        <p:spPr>
          <a:xfrm>
            <a:off x="1481040" y="1418760"/>
            <a:ext cx="10177920" cy="5020200"/>
          </a:xfrm>
          <a:prstGeom prst="rect">
            <a:avLst/>
          </a:prstGeom>
          <a:solidFill>
            <a:schemeClr val="dk1">
              <a:alpha val="38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829" name="PlaceHolder 1"/>
          <p:cNvSpPr>
            <a:spLocks noGrp="1"/>
          </p:cNvSpPr>
          <p:nvPr>
            <p:ph type="title"/>
          </p:nvPr>
        </p:nvSpPr>
        <p:spPr>
          <a:xfrm>
            <a:off x="1419120" y="707760"/>
            <a:ext cx="10772280" cy="1657080"/>
          </a:xfrm>
          <a:prstGeom prst="rect">
            <a:avLst/>
          </a:prstGeom>
          <a:noFill/>
          <a:ln w="0">
            <a:noFill/>
          </a:ln>
        </p:spPr>
        <p:txBody>
          <a:bodyPr anchor="t">
            <a:noAutofit/>
          </a:bodyPr>
          <a:p>
            <a:pPr indent="0">
              <a:lnSpc>
                <a:spcPct val="90000"/>
              </a:lnSpc>
              <a:buNone/>
              <a:tabLst>
                <a:tab algn="l" pos="0"/>
              </a:tabLst>
            </a:pPr>
            <a:r>
              <a:rPr b="0" lang="es-ES" sz="4400" spc="-1" strike="noStrike">
                <a:solidFill>
                  <a:schemeClr val="lt1"/>
                </a:solidFill>
                <a:latin typeface="Arial"/>
                <a:ea typeface="Arial"/>
              </a:rPr>
              <a:t>Computadoras</a:t>
            </a:r>
            <a:endParaRPr b="0" lang="es-AR" sz="4400" spc="-1" strike="noStrike">
              <a:solidFill>
                <a:srgbClr val="000000"/>
              </a:solidFill>
              <a:latin typeface="Arial"/>
            </a:endParaRPr>
          </a:p>
        </p:txBody>
      </p:sp>
      <p:sp>
        <p:nvSpPr>
          <p:cNvPr id="830" name="PlaceHolder 2"/>
          <p:cNvSpPr>
            <a:spLocks noGrp="1"/>
          </p:cNvSpPr>
          <p:nvPr>
            <p:ph/>
          </p:nvPr>
        </p:nvSpPr>
        <p:spPr>
          <a:xfrm>
            <a:off x="9355680" y="905760"/>
            <a:ext cx="3017520" cy="1399680"/>
          </a:xfrm>
          <a:prstGeom prst="rect">
            <a:avLst/>
          </a:prstGeom>
          <a:noFill/>
          <a:ln w="0">
            <a:noFill/>
          </a:ln>
        </p:spPr>
        <p:txBody>
          <a:bodyPr anchor="t">
            <a:noAutofit/>
          </a:bodyPr>
          <a:p>
            <a:pPr indent="0">
              <a:lnSpc>
                <a:spcPct val="90000"/>
              </a:lnSpc>
              <a:buNone/>
              <a:tabLst>
                <a:tab algn="l" pos="0"/>
              </a:tabLst>
            </a:pPr>
            <a:r>
              <a:rPr b="0" lang="es-ES" sz="2800" spc="-1" strike="noStrike">
                <a:solidFill>
                  <a:srgbClr val="fbfaf8"/>
                </a:solidFill>
                <a:latin typeface="Arial"/>
                <a:ea typeface="Arial"/>
              </a:rPr>
              <a:t>La Memoria</a:t>
            </a:r>
            <a:endParaRPr b="0" lang="es-AR" sz="2800" spc="-1" strike="noStrike">
              <a:solidFill>
                <a:srgbClr val="000000"/>
              </a:solidFill>
              <a:latin typeface="Arial"/>
            </a:endParaRPr>
          </a:p>
          <a:p>
            <a:pPr marL="457200" indent="0">
              <a:lnSpc>
                <a:spcPct val="90000"/>
              </a:lnSpc>
              <a:spcBef>
                <a:spcPts val="499"/>
              </a:spcBef>
              <a:buNone/>
              <a:tabLst>
                <a:tab algn="l" pos="0"/>
              </a:tabLst>
            </a:pPr>
            <a:endParaRPr b="0" lang="es-AR" sz="2400" spc="-1" strike="noStrike">
              <a:solidFill>
                <a:srgbClr val="000000"/>
              </a:solidFill>
              <a:latin typeface="Arial"/>
            </a:endParaRPr>
          </a:p>
        </p:txBody>
      </p:sp>
      <p:sp>
        <p:nvSpPr>
          <p:cNvPr id="831" name="Google Shape;798;p52"/>
          <p:cNvSpPr/>
          <p:nvPr/>
        </p:nvSpPr>
        <p:spPr>
          <a:xfrm>
            <a:off x="3738600" y="1700640"/>
            <a:ext cx="2428560" cy="4000320"/>
          </a:xfrm>
          <a:prstGeom prst="rect">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t">
            <a:noAutofit/>
          </a:bodyPr>
          <a:p>
            <a:pPr algn="ctr">
              <a:lnSpc>
                <a:spcPct val="100000"/>
              </a:lnSpc>
              <a:tabLst>
                <a:tab algn="l" pos="0"/>
              </a:tabLst>
            </a:pPr>
            <a:r>
              <a:rPr b="0" lang="es-ES" sz="1800" spc="-1" strike="noStrike">
                <a:solidFill>
                  <a:schemeClr val="lt1"/>
                </a:solidFill>
                <a:latin typeface="Arial"/>
                <a:ea typeface="Arial"/>
              </a:rPr>
              <a:t>Memoria</a:t>
            </a:r>
            <a:endParaRPr b="0" lang="es-AR" sz="1800" spc="-1" strike="noStrike">
              <a:solidFill>
                <a:srgbClr val="ffffff"/>
              </a:solidFill>
              <a:latin typeface="Arial"/>
            </a:endParaRPr>
          </a:p>
        </p:txBody>
      </p:sp>
      <p:sp>
        <p:nvSpPr>
          <p:cNvPr id="832" name="Google Shape;799;p52"/>
          <p:cNvSpPr/>
          <p:nvPr/>
        </p:nvSpPr>
        <p:spPr>
          <a:xfrm>
            <a:off x="2008440" y="1700640"/>
            <a:ext cx="1015560" cy="4000320"/>
          </a:xfrm>
          <a:prstGeom prst="rect">
            <a:avLst/>
          </a:prstGeom>
          <a:solidFill>
            <a:schemeClr val="accent1"/>
          </a:solidFill>
          <a:ln w="0">
            <a:noFill/>
          </a:ln>
          <a:effectLst>
            <a:outerShdw algn="ctr" blurRad="57240" dir="5400000" dist="19080" rotWithShape="0">
              <a:srgbClr val="000000">
                <a:alpha val="63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Arial"/>
                <a:ea typeface="Arial"/>
              </a:rPr>
              <a:t>Bus </a:t>
            </a:r>
            <a:br>
              <a:rPr sz="1800"/>
            </a:br>
            <a:r>
              <a:rPr b="0" lang="es-ES" sz="1800" spc="-1" strike="noStrike">
                <a:solidFill>
                  <a:schemeClr val="lt1"/>
                </a:solidFill>
                <a:latin typeface="Arial"/>
                <a:ea typeface="Arial"/>
              </a:rPr>
              <a:t>de datos</a:t>
            </a:r>
            <a:endParaRPr b="0" lang="es-AR" sz="1800" spc="-1" strike="noStrike">
              <a:solidFill>
                <a:srgbClr val="000000"/>
              </a:solidFill>
              <a:latin typeface="Arial"/>
            </a:endParaRPr>
          </a:p>
        </p:txBody>
      </p:sp>
      <p:cxnSp>
        <p:nvCxnSpPr>
          <p:cNvPr id="833" name="Google Shape;800;p52"/>
          <p:cNvCxnSpPr/>
          <p:nvPr/>
        </p:nvCxnSpPr>
        <p:spPr>
          <a:xfrm flipH="1" flipV="1">
            <a:off x="3024000" y="3700800"/>
            <a:ext cx="714600" cy="2160"/>
          </a:xfrm>
          <a:prstGeom prst="straightConnector1">
            <a:avLst/>
          </a:prstGeom>
          <a:ln w="57150">
            <a:solidFill>
              <a:srgbClr val="ffc000"/>
            </a:solidFill>
            <a:miter/>
            <a:headEnd len="med" type="triangle" w="med"/>
            <a:tailEnd len="med" type="triangle" w="med"/>
          </a:ln>
        </p:spPr>
      </p:cxnSp>
      <p:graphicFrame>
        <p:nvGraphicFramePr>
          <p:cNvPr id="834" name="Google Shape;801;p52"/>
          <p:cNvGraphicFramePr/>
          <p:nvPr/>
        </p:nvGraphicFramePr>
        <p:xfrm>
          <a:off x="4095720" y="2129400"/>
          <a:ext cx="1763640" cy="3477600"/>
        </p:xfrm>
        <a:graphic>
          <a:graphicData uri="http://schemas.openxmlformats.org/drawingml/2006/table">
            <a:tbl>
              <a:tblPr/>
              <a:tblGrid>
                <a:gridCol w="418320"/>
                <a:gridCol w="1345320"/>
              </a:tblGrid>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01</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02</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03</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04</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05</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06</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07</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pPr algn="ctr">
                        <a:lnSpc>
                          <a:spcPct val="100000"/>
                        </a:lnSpc>
                        <a:tabLst>
                          <a:tab algn="l" pos="0"/>
                        </a:tabLst>
                      </a:pPr>
                      <a:r>
                        <a:rPr b="0" lang="es-ES" sz="1200" spc="-1" strike="noStrike">
                          <a:solidFill>
                            <a:srgbClr val="000000"/>
                          </a:solidFill>
                          <a:latin typeface="Arial"/>
                          <a:ea typeface="Arial"/>
                        </a:rPr>
                        <a:t>08</a:t>
                      </a:r>
                      <a:endParaRPr b="0" lang="es-AR" sz="12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r h="225000">
                <a:tc>
                  <a:txBody>
                    <a:bodyPr anchor="t">
                      <a:noAutofit/>
                    </a:bodyPr>
                    <a:p>
                      <a:endParaRPr b="0" lang="es-AR" sz="18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pPr algn="ctr">
                        <a:lnSpc>
                          <a:spcPct val="100000"/>
                        </a:lnSpc>
                        <a:tabLst>
                          <a:tab algn="l" pos="0"/>
                        </a:tabLst>
                      </a:pPr>
                      <a:r>
                        <a:rPr b="1" lang="es-ES" sz="1200" spc="-1" strike="noStrike">
                          <a:solidFill>
                            <a:srgbClr val="000000"/>
                          </a:solidFill>
                          <a:latin typeface="Arial"/>
                          <a:ea typeface="Arial"/>
                        </a:rPr>
                        <a:t>. . .</a:t>
                      </a:r>
                      <a:endParaRPr b="0" lang="es-AR" sz="1200" spc="-1" strike="noStrike">
                        <a:solidFill>
                          <a:srgbClr val="ffffff"/>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225000">
                <a:tc>
                  <a:txBody>
                    <a:bodyPr anchor="t">
                      <a:noAutofit/>
                    </a:bodyPr>
                    <a:p>
                      <a:endParaRPr b="0" lang="es-AR" sz="1800" spc="-1" strike="noStrike">
                        <a:solidFill>
                          <a:srgbClr val="ffffff"/>
                        </a:solidFill>
                        <a:latin typeface="Arial"/>
                      </a:endParaRPr>
                    </a:p>
                  </a:txBody>
                  <a:tcPr anchor="t" marL="91440" marR="91440">
                    <a:lnL w="9360">
                      <a:solidFill>
                        <a:srgbClr val="000000"/>
                      </a:solidFill>
                    </a:lnL>
                    <a:lnR w="12240">
                      <a:solidFill>
                        <a:srgbClr val="ffffff"/>
                      </a:solidFill>
                    </a:lnR>
                    <a:lnT w="9360">
                      <a:solidFill>
                        <a:srgbClr val="000000"/>
                      </a:solidFill>
                    </a:lnT>
                    <a:lnB w="9360">
                      <a:solidFill>
                        <a:srgbClr val="000000"/>
                      </a:solidFill>
                    </a:lnB>
                    <a:noFill/>
                  </a:tcPr>
                </a:tc>
                <a:tc>
                  <a:txBody>
                    <a:bodyPr anchor="t">
                      <a:noAutofit/>
                    </a:bodyPr>
                    <a:p>
                      <a:endParaRPr b="0" lang="es-AR"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bfe4ff"/>
                    </a:solidFill>
                  </a:tcPr>
                </a:tc>
              </a:tr>
            </a:tbl>
          </a:graphicData>
        </a:graphic>
      </p:graphicFrame>
      <p:sp>
        <p:nvSpPr>
          <p:cNvPr id="835" name="Google Shape;802;p52"/>
          <p:cNvSpPr/>
          <p:nvPr/>
        </p:nvSpPr>
        <p:spPr>
          <a:xfrm>
            <a:off x="4514760" y="5201280"/>
            <a:ext cx="1356840" cy="285480"/>
          </a:xfrm>
          <a:prstGeom prst="rect">
            <a:avLst/>
          </a:prstGeom>
          <a:solidFill>
            <a:srgbClr val="003760"/>
          </a:solidFill>
          <a:ln w="9525">
            <a:solidFill>
              <a:srgbClr val="00000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Arial"/>
                <a:ea typeface="Arial"/>
              </a:rPr>
              <a:t>Dirección</a:t>
            </a:r>
            <a:endParaRPr b="0" lang="es-AR" sz="1800" spc="-1" strike="noStrike">
              <a:solidFill>
                <a:srgbClr val="ffffff"/>
              </a:solidFill>
              <a:latin typeface="Arial"/>
            </a:endParaRPr>
          </a:p>
        </p:txBody>
      </p:sp>
      <p:sp>
        <p:nvSpPr>
          <p:cNvPr id="836" name="Google Shape;803;p52"/>
          <p:cNvSpPr/>
          <p:nvPr/>
        </p:nvSpPr>
        <p:spPr>
          <a:xfrm>
            <a:off x="6618600" y="1700640"/>
            <a:ext cx="3456000" cy="11584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000" spc="-1" strike="noStrike">
                <a:solidFill>
                  <a:schemeClr val="lt1"/>
                </a:solidFill>
                <a:latin typeface="Cambria"/>
                <a:ea typeface="Cambria"/>
              </a:rPr>
              <a:t>Cada  celda en una dirección</a:t>
            </a:r>
            <a:endParaRPr b="0" lang="es-AR" sz="2000" spc="-1" strike="noStrike">
              <a:solidFill>
                <a:srgbClr val="ffffff"/>
              </a:solidFill>
              <a:latin typeface="Arial"/>
            </a:endParaRPr>
          </a:p>
          <a:p>
            <a:pPr>
              <a:lnSpc>
                <a:spcPct val="100000"/>
              </a:lnSpc>
              <a:spcBef>
                <a:spcPts val="601"/>
              </a:spcBef>
              <a:tabLst>
                <a:tab algn="l" pos="0"/>
              </a:tabLst>
            </a:pPr>
            <a:r>
              <a:rPr b="0" lang="es-ES" sz="2000" spc="-1" strike="noStrike">
                <a:solidFill>
                  <a:schemeClr val="lt1"/>
                </a:solidFill>
                <a:latin typeface="Cambria"/>
                <a:ea typeface="Cambria"/>
              </a:rPr>
              <a:t>Celdas de 8 / 16 / 32 / 64 bits</a:t>
            </a:r>
            <a:endParaRPr b="0" lang="es-AR" sz="2000" spc="-1" strike="noStrike">
              <a:solidFill>
                <a:srgbClr val="ffffff"/>
              </a:solidFill>
              <a:latin typeface="Arial"/>
            </a:endParaRPr>
          </a:p>
          <a:p>
            <a:pPr>
              <a:lnSpc>
                <a:spcPct val="100000"/>
              </a:lnSpc>
              <a:spcBef>
                <a:spcPts val="601"/>
              </a:spcBef>
              <a:tabLst>
                <a:tab algn="l" pos="0"/>
              </a:tabLst>
            </a:pPr>
            <a:r>
              <a:rPr b="0" lang="es-ES" sz="2000" spc="-1" strike="noStrike">
                <a:solidFill>
                  <a:schemeClr val="lt1"/>
                </a:solidFill>
                <a:latin typeface="Cambria"/>
                <a:ea typeface="Cambria"/>
              </a:rPr>
              <a:t>Información volátil</a:t>
            </a:r>
            <a:endParaRPr b="0" lang="es-AR" sz="2000" spc="-1" strike="noStrike">
              <a:solidFill>
                <a:srgbClr val="ffffff"/>
              </a:solidFill>
              <a:latin typeface="Arial"/>
            </a:endParaRPr>
          </a:p>
        </p:txBody>
      </p:sp>
      <p:grpSp>
        <p:nvGrpSpPr>
          <p:cNvPr id="837" name="Google Shape;804;p52"/>
          <p:cNvGrpSpPr/>
          <p:nvPr/>
        </p:nvGrpSpPr>
        <p:grpSpPr>
          <a:xfrm>
            <a:off x="6888240" y="3141000"/>
            <a:ext cx="3040560" cy="2830320"/>
            <a:chOff x="6888240" y="3141000"/>
            <a:chExt cx="3040560" cy="2830320"/>
          </a:xfrm>
        </p:grpSpPr>
        <p:sp>
          <p:nvSpPr>
            <p:cNvPr id="838" name="Google Shape;805;p52"/>
            <p:cNvSpPr/>
            <p:nvPr/>
          </p:nvSpPr>
          <p:spPr>
            <a:xfrm>
              <a:off x="6888240" y="3141000"/>
              <a:ext cx="3040560" cy="2292840"/>
            </a:xfrm>
            <a:prstGeom prst="rect">
              <a:avLst/>
            </a:prstGeom>
            <a:solidFill>
              <a:schemeClr val="accent1"/>
            </a:solidFill>
            <a:ln w="12700">
              <a:solidFill>
                <a:srgbClr val="00518c"/>
              </a:solidFill>
              <a:miter/>
            </a:ln>
            <a:effectLst>
              <a:outerShdw algn="tl" blurRad="50760" dir="2700000" dist="37674" rotWithShape="0">
                <a:srgbClr val="000000">
                  <a:alpha val="40000"/>
                </a:srgbClr>
              </a:outerShdw>
            </a:effectLst>
          </p:spPr>
          <p:style>
            <a:lnRef idx="0"/>
            <a:fillRef idx="0"/>
            <a:effectRef idx="0"/>
            <a:fontRef idx="minor"/>
          </p:style>
          <p:txBody>
            <a:bodyPr tIns="72000" bIns="72000" anchor="t">
              <a:spAutoFit/>
            </a:bodyPr>
            <a:p>
              <a:pPr>
                <a:lnSpc>
                  <a:spcPct val="100000"/>
                </a:lnSpc>
                <a:tabLst>
                  <a:tab algn="l" pos="0"/>
                </a:tabLst>
              </a:pPr>
              <a:r>
                <a:rPr b="0" lang="es-ES" sz="1800" spc="-1" strike="noStrike">
                  <a:solidFill>
                    <a:schemeClr val="lt1"/>
                  </a:solidFill>
                  <a:latin typeface="Cambria"/>
                  <a:ea typeface="Cambria"/>
                </a:rPr>
                <a:t>1 Bit = 0 / 1</a:t>
              </a:r>
              <a:endParaRPr b="0" lang="es-AR" sz="1800" spc="-1" strike="noStrike">
                <a:solidFill>
                  <a:srgbClr val="000000"/>
                </a:solidFill>
                <a:latin typeface="Arial"/>
              </a:endParaRPr>
            </a:p>
            <a:p>
              <a:pPr>
                <a:lnSpc>
                  <a:spcPct val="100000"/>
                </a:lnSpc>
                <a:spcBef>
                  <a:spcPts val="300"/>
                </a:spcBef>
                <a:tabLst>
                  <a:tab algn="l" pos="0"/>
                </a:tabLst>
              </a:pPr>
              <a:r>
                <a:rPr b="0" lang="es-ES" sz="1800" spc="-1" strike="noStrike">
                  <a:solidFill>
                    <a:schemeClr val="lt1"/>
                  </a:solidFill>
                  <a:latin typeface="Cambria"/>
                  <a:ea typeface="Cambria"/>
                </a:rPr>
                <a:t>1 Byte = 8 bits = 1 carácter</a:t>
              </a:r>
              <a:endParaRPr b="0" lang="es-AR" sz="1800" spc="-1" strike="noStrike">
                <a:solidFill>
                  <a:srgbClr val="000000"/>
                </a:solidFill>
                <a:latin typeface="Arial"/>
              </a:endParaRPr>
            </a:p>
            <a:p>
              <a:pPr>
                <a:lnSpc>
                  <a:spcPct val="100000"/>
                </a:lnSpc>
                <a:spcBef>
                  <a:spcPts val="300"/>
                </a:spcBef>
                <a:tabLst>
                  <a:tab algn="l" pos="0"/>
                </a:tabLst>
              </a:pPr>
              <a:r>
                <a:rPr b="0" lang="es-ES" sz="1800" spc="-1" strike="noStrike">
                  <a:solidFill>
                    <a:schemeClr val="lt1"/>
                  </a:solidFill>
                  <a:latin typeface="Cambria"/>
                  <a:ea typeface="Cambria"/>
                </a:rPr>
                <a:t>1 Kilobyte (KB) = 1024 Bytes</a:t>
              </a:r>
              <a:endParaRPr b="0" lang="es-AR" sz="1800" spc="-1" strike="noStrike">
                <a:solidFill>
                  <a:srgbClr val="000000"/>
                </a:solidFill>
                <a:latin typeface="Arial"/>
              </a:endParaRPr>
            </a:p>
            <a:p>
              <a:pPr>
                <a:lnSpc>
                  <a:spcPct val="100000"/>
                </a:lnSpc>
                <a:spcBef>
                  <a:spcPts val="300"/>
                </a:spcBef>
                <a:tabLst>
                  <a:tab algn="l" pos="0"/>
                </a:tabLst>
              </a:pPr>
              <a:r>
                <a:rPr b="0" lang="es-ES" sz="1800" spc="-1" strike="noStrike">
                  <a:solidFill>
                    <a:schemeClr val="lt1"/>
                  </a:solidFill>
                  <a:latin typeface="Cambria"/>
                  <a:ea typeface="Cambria"/>
                </a:rPr>
                <a:t>1 Megabyte (MB) = 1024 KB</a:t>
              </a:r>
              <a:endParaRPr b="0" lang="es-AR" sz="1800" spc="-1" strike="noStrike">
                <a:solidFill>
                  <a:srgbClr val="000000"/>
                </a:solidFill>
                <a:latin typeface="Arial"/>
              </a:endParaRPr>
            </a:p>
            <a:p>
              <a:pPr>
                <a:lnSpc>
                  <a:spcPct val="100000"/>
                </a:lnSpc>
                <a:spcBef>
                  <a:spcPts val="300"/>
                </a:spcBef>
                <a:tabLst>
                  <a:tab algn="l" pos="0"/>
                </a:tabLst>
              </a:pPr>
              <a:r>
                <a:rPr b="0" lang="es-ES" sz="1800" spc="-1" strike="noStrike">
                  <a:solidFill>
                    <a:schemeClr val="lt1"/>
                  </a:solidFill>
                  <a:latin typeface="Cambria"/>
                  <a:ea typeface="Cambria"/>
                </a:rPr>
                <a:t>1 Gigabyte (GB) = 1024 MB</a:t>
              </a:r>
              <a:endParaRPr b="0" lang="es-AR" sz="1800" spc="-1" strike="noStrike">
                <a:solidFill>
                  <a:srgbClr val="000000"/>
                </a:solidFill>
                <a:latin typeface="Arial"/>
              </a:endParaRPr>
            </a:p>
            <a:p>
              <a:pPr>
                <a:lnSpc>
                  <a:spcPct val="100000"/>
                </a:lnSpc>
                <a:spcBef>
                  <a:spcPts val="300"/>
                </a:spcBef>
                <a:tabLst>
                  <a:tab algn="l" pos="0"/>
                </a:tabLst>
              </a:pPr>
              <a:r>
                <a:rPr b="0" lang="es-ES" sz="1800" spc="-1" strike="noStrike">
                  <a:solidFill>
                    <a:schemeClr val="lt1"/>
                  </a:solidFill>
                  <a:latin typeface="Cambria"/>
                  <a:ea typeface="Cambria"/>
                </a:rPr>
                <a:t>1 Terabyte (TB) = 1024 GB</a:t>
              </a:r>
              <a:endParaRPr b="0" lang="es-AR" sz="1800" spc="-1" strike="noStrike">
                <a:solidFill>
                  <a:srgbClr val="000000"/>
                </a:solidFill>
                <a:latin typeface="Arial"/>
              </a:endParaRPr>
            </a:p>
            <a:p>
              <a:pPr>
                <a:lnSpc>
                  <a:spcPct val="100000"/>
                </a:lnSpc>
                <a:spcBef>
                  <a:spcPts val="300"/>
                </a:spcBef>
                <a:tabLst>
                  <a:tab algn="l" pos="0"/>
                </a:tabLst>
              </a:pPr>
              <a:r>
                <a:rPr b="0" lang="es-ES" sz="1800" spc="-1" strike="noStrike">
                  <a:solidFill>
                    <a:schemeClr val="lt1"/>
                  </a:solidFill>
                  <a:latin typeface="Cambria"/>
                  <a:ea typeface="Cambria"/>
                </a:rPr>
                <a:t>1 Petabyte (PB) = 1024 TB</a:t>
              </a:r>
              <a:endParaRPr b="0" lang="es-AR" sz="1800" spc="-1" strike="noStrike">
                <a:solidFill>
                  <a:srgbClr val="000000"/>
                </a:solidFill>
                <a:latin typeface="Arial"/>
              </a:endParaRPr>
            </a:p>
          </p:txBody>
        </p:sp>
        <p:sp>
          <p:nvSpPr>
            <p:cNvPr id="839" name="Google Shape;806;p52"/>
            <p:cNvSpPr/>
            <p:nvPr/>
          </p:nvSpPr>
          <p:spPr>
            <a:xfrm>
              <a:off x="7437960" y="5605920"/>
              <a:ext cx="1958760" cy="365400"/>
            </a:xfrm>
            <a:prstGeom prst="rect">
              <a:avLst/>
            </a:prstGeom>
            <a:solidFill>
              <a:schemeClr val="accent1"/>
            </a:solidFill>
            <a:ln w="19050">
              <a:solidFill>
                <a:srgbClr val="ffffff"/>
              </a:solidFill>
              <a:miter/>
            </a:ln>
            <a:effectLst>
              <a:outerShdw algn="tl" blurRad="50760" dir="2700000" dist="37674" rotWithShape="0">
                <a:srgbClr val="000000">
                  <a:alpha val="40000"/>
                </a:srgbClr>
              </a:outerShdw>
            </a:effectLst>
          </p:spPr>
          <p:style>
            <a:lnRef idx="0"/>
            <a:fillRef idx="0"/>
            <a:effectRef idx="0"/>
            <a:fontRef idx="minor"/>
          </p:style>
          <p:txBody>
            <a:bodyPr anchor="t">
              <a:spAutoFit/>
            </a:bodyPr>
            <a:p>
              <a:pPr algn="ctr">
                <a:lnSpc>
                  <a:spcPct val="100000"/>
                </a:lnSpc>
                <a:tabLst>
                  <a:tab algn="l" pos="0"/>
                </a:tabLst>
              </a:pPr>
              <a:r>
                <a:rPr b="0" lang="es-ES" sz="1800" spc="-1" strike="noStrike">
                  <a:solidFill>
                    <a:schemeClr val="lt1"/>
                  </a:solidFill>
                  <a:latin typeface="Arial"/>
                  <a:ea typeface="Arial"/>
                </a:rPr>
                <a:t>2</a:t>
              </a:r>
              <a:r>
                <a:rPr b="0" lang="es-ES" sz="1800" spc="-1" strike="noStrike" baseline="30000">
                  <a:solidFill>
                    <a:schemeClr val="lt1"/>
                  </a:solidFill>
                  <a:latin typeface="Arial"/>
                  <a:ea typeface="Arial"/>
                </a:rPr>
                <a:t>10</a:t>
              </a:r>
              <a:r>
                <a:rPr b="0" lang="es-ES" sz="1800" spc="-1" strike="noStrike">
                  <a:solidFill>
                    <a:schemeClr val="lt1"/>
                  </a:solidFill>
                  <a:latin typeface="Arial"/>
                  <a:ea typeface="Arial"/>
                </a:rPr>
                <a:t> = 1024</a:t>
              </a:r>
              <a:r>
                <a:rPr b="0" lang="es-ES" sz="1800" spc="-1" strike="noStrike">
                  <a:solidFill>
                    <a:schemeClr val="lt1"/>
                  </a:solidFill>
                  <a:latin typeface="Calibri"/>
                  <a:ea typeface="Calibri"/>
                </a:rPr>
                <a:t> ≈ 1000</a:t>
              </a:r>
              <a:endParaRPr b="0" lang="es-AR" sz="1800" spc="-1" strike="noStrike">
                <a:solidFill>
                  <a:srgbClr val="000000"/>
                </a:solidFill>
                <a:latin typeface="Arial"/>
              </a:endParaRPr>
            </a:p>
          </p:txBody>
        </p:sp>
      </p:grpSp>
    </p:spTree>
  </p:cSld>
  <p:transition spd="med">
    <p:fade thruBlk="true"/>
  </p:transition>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0">
                                  <p:stCondLst>
                                    <p:cond delay="0"/>
                                  </p:stCondLst>
                                  <p:childTnLst>
                                    <p:set>
                                      <p:cBhvr>
                                        <p:cTn id="46" dur="1" fill="hold">
                                          <p:stCondLst>
                                            <p:cond delay="0"/>
                                          </p:stCondLst>
                                        </p:cTn>
                                        <p:tgtEl>
                                          <p:spTgt spid="837"/>
                                        </p:tgtEl>
                                        <p:attrNameLst>
                                          <p:attrName>style.visibility</p:attrName>
                                        </p:attrNameLst>
                                      </p:cBhvr>
                                      <p:to>
                                        <p:strVal val="visible"/>
                                      </p:to>
                                    </p:set>
                                    <p:animEffect filter="fade" transition="in">
                                      <p:cBhvr additive="repl">
                                        <p:cTn id="47"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Google Shape;811;p53"/>
          <p:cNvSpPr/>
          <p:nvPr/>
        </p:nvSpPr>
        <p:spPr>
          <a:xfrm>
            <a:off x="353556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41" name="Google Shape;812;p53"/>
          <p:cNvSpPr/>
          <p:nvPr/>
        </p:nvSpPr>
        <p:spPr>
          <a:xfrm>
            <a:off x="10077480" y="2419920"/>
            <a:ext cx="154764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3</a:t>
            </a:r>
            <a:endParaRPr b="0" lang="es-AR" sz="8800" spc="-1" strike="noStrike">
              <a:solidFill>
                <a:srgbClr val="ffffff"/>
              </a:solidFill>
              <a:latin typeface="Arial"/>
            </a:endParaRPr>
          </a:p>
        </p:txBody>
      </p:sp>
      <p:sp>
        <p:nvSpPr>
          <p:cNvPr id="842" name="Google Shape;813;p53"/>
          <p:cNvSpPr/>
          <p:nvPr/>
        </p:nvSpPr>
        <p:spPr>
          <a:xfrm>
            <a:off x="319680" y="647820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ISFT n151 – Algoritmos y Estructuras de Datos</a:t>
            </a:r>
            <a:endParaRPr b="0" lang="es-AR" sz="1600" spc="-1" strike="noStrike">
              <a:solidFill>
                <a:srgbClr val="ffffff"/>
              </a:solidFill>
              <a:latin typeface="Arial"/>
            </a:endParaRPr>
          </a:p>
        </p:txBody>
      </p:sp>
      <p:sp>
        <p:nvSpPr>
          <p:cNvPr id="843" name="Google Shape;814;p53"/>
          <p:cNvSpPr/>
          <p:nvPr/>
        </p:nvSpPr>
        <p:spPr>
          <a:xfrm>
            <a:off x="5901120" y="234936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0" lang="es-ES" sz="3600" spc="-1" strike="noStrike">
                <a:solidFill>
                  <a:schemeClr val="lt1"/>
                </a:solidFill>
                <a:latin typeface="Arial"/>
                <a:ea typeface="Arial"/>
              </a:rPr>
              <a:t>Lenguajes de Programación</a:t>
            </a:r>
            <a:endParaRPr b="0" lang="es-AR"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Google Shape;819;p54"/>
          <p:cNvSpPr/>
          <p:nvPr/>
        </p:nvSpPr>
        <p:spPr>
          <a:xfrm>
            <a:off x="0" y="705600"/>
            <a:ext cx="12191760" cy="185004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45" name="Google Shape;820;p54"/>
          <p:cNvSpPr/>
          <p:nvPr/>
        </p:nvSpPr>
        <p:spPr>
          <a:xfrm>
            <a:off x="7257240" y="85608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Lenguajes de Programación</a:t>
            </a:r>
            <a:endParaRPr b="0" lang="es-AR" sz="4400" spc="-1" strike="noStrike">
              <a:solidFill>
                <a:srgbClr val="000000"/>
              </a:solidFill>
              <a:latin typeface="Arial"/>
            </a:endParaRPr>
          </a:p>
        </p:txBody>
      </p:sp>
      <p:sp>
        <p:nvSpPr>
          <p:cNvPr id="846" name="Google Shape;821;p54"/>
          <p:cNvSpPr/>
          <p:nvPr/>
        </p:nvSpPr>
        <p:spPr>
          <a:xfrm>
            <a:off x="928080" y="4032360"/>
            <a:ext cx="6792120" cy="20113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chemeClr val="lt1"/>
                </a:solidFill>
                <a:latin typeface="Arial"/>
                <a:ea typeface="Arial"/>
              </a:rPr>
              <a:t>Consiste en un conjunto de reglas sintácticas y semánticas que definen su estructura y el significado de sus elementos, respectivamente.</a:t>
            </a:r>
            <a:endParaRPr b="0" lang="es-AR" sz="1800" spc="-1" strike="noStrike">
              <a:solidFill>
                <a:srgbClr val="000000"/>
              </a:solidFill>
              <a:latin typeface="Arial"/>
            </a:endParaRPr>
          </a:p>
          <a:p>
            <a:pPr>
              <a:lnSpc>
                <a:spcPct val="100000"/>
              </a:lnSpc>
              <a:tabLst>
                <a:tab algn="l" pos="0"/>
              </a:tabLst>
            </a:pPr>
            <a:r>
              <a:rPr b="0" lang="es-ES" sz="1800" spc="-1" strike="noStrike">
                <a:solidFill>
                  <a:schemeClr val="lt1"/>
                </a:solidFill>
                <a:latin typeface="Arial"/>
                <a:ea typeface="Arial"/>
              </a:rPr>
              <a:t>El ordenador solo entiende un lenguaje conocido como </a:t>
            </a:r>
            <a:r>
              <a:rPr b="1" lang="es-ES" sz="1800" spc="-1" strike="noStrike">
                <a:solidFill>
                  <a:schemeClr val="lt1"/>
                </a:solidFill>
                <a:latin typeface="Arial"/>
                <a:ea typeface="Arial"/>
              </a:rPr>
              <a:t>código binario o código maquina</a:t>
            </a:r>
            <a:r>
              <a:rPr b="0" lang="es-ES" sz="1800" spc="-1" strike="noStrike">
                <a:solidFill>
                  <a:schemeClr val="lt1"/>
                </a:solidFill>
                <a:latin typeface="Arial"/>
                <a:ea typeface="Arial"/>
              </a:rPr>
              <a:t>, consistente en </a:t>
            </a:r>
            <a:r>
              <a:rPr b="1" lang="es-ES" sz="1800" spc="-1" strike="noStrike">
                <a:solidFill>
                  <a:schemeClr val="lt1"/>
                </a:solidFill>
                <a:latin typeface="Arial"/>
                <a:ea typeface="Arial"/>
              </a:rPr>
              <a:t>ceros y unos</a:t>
            </a:r>
            <a:r>
              <a:rPr b="0" lang="es-ES" sz="1800" spc="-1" strike="noStrike">
                <a:solidFill>
                  <a:schemeClr val="lt1"/>
                </a:solidFill>
                <a:latin typeface="Arial"/>
                <a:ea typeface="Arial"/>
              </a:rPr>
              <a:t>. Es decir, solo utiliza 0 y 1 para codificar cualquier acción.</a:t>
            </a:r>
            <a:endParaRPr b="0" lang="es-AR" sz="1800" spc="-1" strike="noStrike">
              <a:solidFill>
                <a:srgbClr val="000000"/>
              </a:solidFill>
              <a:latin typeface="Arial"/>
            </a:endParaRPr>
          </a:p>
          <a:p>
            <a:pPr algn="ctr">
              <a:lnSpc>
                <a:spcPct val="100000"/>
              </a:lnSpc>
              <a:tabLst>
                <a:tab algn="l" pos="0"/>
              </a:tabLst>
            </a:pPr>
            <a:endParaRPr b="0" lang="es-AR" sz="1800" spc="-1" strike="noStrike">
              <a:solidFill>
                <a:srgbClr val="000000"/>
              </a:solidFill>
              <a:latin typeface="Arial"/>
            </a:endParaRPr>
          </a:p>
        </p:txBody>
      </p:sp>
      <p:sp>
        <p:nvSpPr>
          <p:cNvPr id="847" name="Google Shape;822;p54"/>
          <p:cNvSpPr/>
          <p:nvPr/>
        </p:nvSpPr>
        <p:spPr>
          <a:xfrm>
            <a:off x="660960" y="1228680"/>
            <a:ext cx="5934600" cy="57780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es-ES" sz="1600" spc="-1" strike="noStrike">
                <a:solidFill>
                  <a:schemeClr val="lt1"/>
                </a:solidFill>
                <a:latin typeface="Arial"/>
                <a:ea typeface="Arial"/>
              </a:rPr>
              <a:t> </a:t>
            </a:r>
            <a:r>
              <a:rPr b="0" lang="es-ES" sz="1600" spc="-1" strike="noStrike">
                <a:solidFill>
                  <a:schemeClr val="lt1"/>
                </a:solidFill>
                <a:latin typeface="Arial"/>
                <a:ea typeface="Arial"/>
              </a:rPr>
              <a:t>Un lenguaje de programación, es un lenguaje que puede ser utilizado para controlar el comportamiento de una maquina..</a:t>
            </a:r>
            <a:endParaRPr b="0" lang="es-AR"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Google Shape;827;p55"/>
          <p:cNvSpPr/>
          <p:nvPr/>
        </p:nvSpPr>
        <p:spPr>
          <a:xfrm>
            <a:off x="5100840" y="570240"/>
            <a:ext cx="6629760" cy="5717160"/>
          </a:xfrm>
          <a:prstGeom prst="rect">
            <a:avLst/>
          </a:prstGeom>
          <a:solidFill>
            <a:srgbClr val="d8d8d8">
              <a:alpha val="38000"/>
            </a:srgb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49" name="Google Shape;828;p55"/>
          <p:cNvSpPr/>
          <p:nvPr/>
        </p:nvSpPr>
        <p:spPr>
          <a:xfrm>
            <a:off x="492840" y="3208320"/>
            <a:ext cx="4387320" cy="22464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2000" spc="-1" strike="noStrike">
                <a:solidFill>
                  <a:schemeClr val="lt1"/>
                </a:solidFill>
                <a:latin typeface="Arial"/>
                <a:ea typeface="Arial"/>
              </a:rPr>
              <a:t>Los lenguajes mas próximos a la arquitectura hardware se denominan </a:t>
            </a:r>
            <a:r>
              <a:rPr b="1" lang="es-ES" sz="2000" spc="-1" strike="noStrike">
                <a:solidFill>
                  <a:schemeClr val="lt1"/>
                </a:solidFill>
                <a:latin typeface="Arial"/>
                <a:ea typeface="Arial"/>
              </a:rPr>
              <a:t>lenguajes de bajo nivel</a:t>
            </a:r>
            <a:r>
              <a:rPr b="0" lang="es-ES" sz="2000" spc="-1" strike="noStrike">
                <a:solidFill>
                  <a:schemeClr val="lt1"/>
                </a:solidFill>
                <a:latin typeface="Arial"/>
                <a:ea typeface="Arial"/>
              </a:rPr>
              <a:t> y los que se encuentran mas cercanos a los programadores y usuarios se denominan </a:t>
            </a:r>
            <a:r>
              <a:rPr b="1" lang="es-ES" sz="2000" spc="-1" strike="noStrike">
                <a:solidFill>
                  <a:schemeClr val="lt1"/>
                </a:solidFill>
                <a:latin typeface="Arial"/>
                <a:ea typeface="Arial"/>
              </a:rPr>
              <a:t>lenguajes de alto nivel</a:t>
            </a:r>
            <a:r>
              <a:rPr b="0" lang="es-ES" sz="2000" spc="-1" strike="noStrike">
                <a:solidFill>
                  <a:schemeClr val="lt1"/>
                </a:solidFill>
                <a:latin typeface="Arial"/>
                <a:ea typeface="Arial"/>
              </a:rPr>
              <a:t>.</a:t>
            </a:r>
            <a:endParaRPr b="0" lang="es-AR" sz="2000" spc="-1" strike="noStrike">
              <a:solidFill>
                <a:srgbClr val="000000"/>
              </a:solidFill>
              <a:latin typeface="Arial"/>
            </a:endParaRPr>
          </a:p>
        </p:txBody>
      </p:sp>
      <p:sp>
        <p:nvSpPr>
          <p:cNvPr id="850" name="Google Shape;829;p55"/>
          <p:cNvSpPr/>
          <p:nvPr/>
        </p:nvSpPr>
        <p:spPr>
          <a:xfrm>
            <a:off x="338760" y="143604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Lenguajes de Programación</a:t>
            </a:r>
            <a:endParaRPr b="0" lang="es-AR" sz="4400" spc="-1" strike="noStrike">
              <a:solidFill>
                <a:srgbClr val="000000"/>
              </a:solidFill>
              <a:latin typeface="Arial"/>
            </a:endParaRPr>
          </a:p>
        </p:txBody>
      </p:sp>
      <p:pic>
        <p:nvPicPr>
          <p:cNvPr id="851" name="Google Shape;830;p55" descr="lenguajeProgramacion.png"/>
          <p:cNvPicPr/>
          <p:nvPr/>
        </p:nvPicPr>
        <p:blipFill>
          <a:blip r:embed="rId1"/>
          <a:stretch/>
        </p:blipFill>
        <p:spPr>
          <a:xfrm>
            <a:off x="5387400" y="1003320"/>
            <a:ext cx="6210360" cy="44514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Google Shape;835;p56"/>
          <p:cNvSpPr/>
          <p:nvPr/>
        </p:nvSpPr>
        <p:spPr>
          <a:xfrm>
            <a:off x="3773160" y="1020240"/>
            <a:ext cx="8298000" cy="5717160"/>
          </a:xfrm>
          <a:prstGeom prst="rect">
            <a:avLst/>
          </a:prstGeom>
          <a:solidFill>
            <a:schemeClr val="accent1">
              <a:alpha val="38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pic>
        <p:nvPicPr>
          <p:cNvPr id="853" name="Google Shape;836;p56" descr=""/>
          <p:cNvPicPr/>
          <p:nvPr/>
        </p:nvPicPr>
        <p:blipFill>
          <a:blip r:embed="rId1"/>
          <a:stretch/>
        </p:blipFill>
        <p:spPr>
          <a:xfrm>
            <a:off x="3960000" y="1620000"/>
            <a:ext cx="7659360" cy="5017680"/>
          </a:xfrm>
          <a:prstGeom prst="rect">
            <a:avLst/>
          </a:prstGeom>
          <a:ln w="0">
            <a:noFill/>
          </a:ln>
        </p:spPr>
      </p:pic>
      <p:sp>
        <p:nvSpPr>
          <p:cNvPr id="854" name="Google Shape;837;p56"/>
          <p:cNvSpPr/>
          <p:nvPr/>
        </p:nvSpPr>
        <p:spPr>
          <a:xfrm>
            <a:off x="2123640" y="-192600"/>
            <a:ext cx="9298080" cy="122616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Lenguajes de Programación</a:t>
            </a:r>
            <a:endParaRPr b="0" lang="es-AR" sz="4400" spc="-1" strike="noStrike">
              <a:solidFill>
                <a:srgbClr val="000000"/>
              </a:solidFill>
              <a:latin typeface="Arial"/>
            </a:endParaRPr>
          </a:p>
        </p:txBody>
      </p:sp>
      <p:sp>
        <p:nvSpPr>
          <p:cNvPr id="855" name="Google Shape;838;p56"/>
          <p:cNvSpPr/>
          <p:nvPr/>
        </p:nvSpPr>
        <p:spPr>
          <a:xfrm>
            <a:off x="0" y="2681640"/>
            <a:ext cx="2914200" cy="175392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s-ES" sz="1800" spc="-1" strike="noStrike">
                <a:solidFill>
                  <a:schemeClr val="lt1"/>
                </a:solidFill>
                <a:latin typeface="Arial"/>
                <a:ea typeface="Arial"/>
              </a:rPr>
              <a:t>Un lenguaje de programación es una forma de comunicarnos con una computadora, tablet o celular e indicarle qué queremos hacer.</a:t>
            </a:r>
            <a:endParaRPr b="0" lang="es-AR" sz="1800" spc="-1" strike="noStrike">
              <a:solidFill>
                <a:srgbClr val="000000"/>
              </a:solidFill>
              <a:latin typeface="Arial"/>
            </a:endParaRPr>
          </a:p>
        </p:txBody>
      </p:sp>
      <p:sp>
        <p:nvSpPr>
          <p:cNvPr id="856" name="Google Shape;839;p56"/>
          <p:cNvSpPr/>
          <p:nvPr/>
        </p:nvSpPr>
        <p:spPr>
          <a:xfrm>
            <a:off x="2969280" y="3213000"/>
            <a:ext cx="748800" cy="774360"/>
          </a:xfrm>
          <a:prstGeom prst="rightArrow">
            <a:avLst>
              <a:gd name="adj1" fmla="val 50000"/>
              <a:gd name="adj2" fmla="val 50000"/>
            </a:avLst>
          </a:prstGeom>
          <a:solidFill>
            <a:schemeClr val="accent1">
              <a:alpha val="24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335520" y="2540160"/>
            <a:ext cx="8396640" cy="3352320"/>
          </a:xfrm>
          <a:prstGeom prst="rect">
            <a:avLst/>
          </a:prstGeom>
          <a:noFill/>
          <a:ln w="0">
            <a:noFill/>
          </a:ln>
        </p:spPr>
        <p:txBody>
          <a:bodyPr anchor="t">
            <a:normAutofit/>
          </a:bodyPr>
          <a:p>
            <a:pPr indent="0">
              <a:lnSpc>
                <a:spcPct val="90000"/>
              </a:lnSpc>
              <a:buNone/>
              <a:tabLst>
                <a:tab algn="l" pos="0"/>
              </a:tabLst>
            </a:pPr>
            <a:r>
              <a:rPr b="0" lang="es-ES" sz="6600" spc="-1" strike="noStrike">
                <a:solidFill>
                  <a:schemeClr val="lt1"/>
                </a:solidFill>
                <a:latin typeface="Arial"/>
                <a:ea typeface="Arial"/>
              </a:rPr>
              <a:t>Lenguajes de Programación de Bajo Nivel</a:t>
            </a:r>
            <a:endParaRPr b="0" lang="es-AR" sz="6600" spc="-1" strike="noStrike">
              <a:solidFill>
                <a:srgbClr val="000000"/>
              </a:solidFill>
              <a:latin typeface="Arial"/>
            </a:endParaRPr>
          </a:p>
        </p:txBody>
      </p:sp>
      <p:sp>
        <p:nvSpPr>
          <p:cNvPr id="858" name="Google Shape;845;p57"/>
          <p:cNvSpPr/>
          <p:nvPr/>
        </p:nvSpPr>
        <p:spPr>
          <a:xfrm>
            <a:off x="335520" y="65253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000000"/>
              </a:solidFill>
              <a:latin typeface="Arial"/>
            </a:endParaRPr>
          </a:p>
        </p:txBody>
      </p:sp>
      <p:sp>
        <p:nvSpPr>
          <p:cNvPr id="859" name="Google Shape;846;p57"/>
          <p:cNvSpPr/>
          <p:nvPr/>
        </p:nvSpPr>
        <p:spPr>
          <a:xfrm>
            <a:off x="6263640" y="668952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60" name="Google Shape;847;p57"/>
          <p:cNvSpPr/>
          <p:nvPr/>
        </p:nvSpPr>
        <p:spPr>
          <a:xfrm>
            <a:off x="-2026800" y="-258480"/>
            <a:ext cx="9753120" cy="425160"/>
          </a:xfrm>
          <a:prstGeom prst="rect">
            <a:avLst/>
          </a:prstGeom>
          <a:gradFill rotWithShape="0">
            <a:gsLst>
              <a:gs pos="0">
                <a:srgbClr val="ffc000"/>
              </a:gs>
              <a:gs pos="100000">
                <a:srgbClr val="7f7f7f">
                  <a:alpha val="0"/>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61" name="Google Shape;848;p57"/>
          <p:cNvSpPr/>
          <p:nvPr/>
        </p:nvSpPr>
        <p:spPr>
          <a:xfrm>
            <a:off x="5094000" y="4740480"/>
            <a:ext cx="901440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chemeClr val="lt1"/>
                </a:solidFill>
                <a:latin typeface="Arial"/>
                <a:ea typeface="Arial"/>
              </a:rPr>
              <a:t>Lenguaje máquina </a:t>
            </a:r>
            <a:br>
              <a:rPr sz="1800"/>
            </a:br>
            <a:r>
              <a:rPr b="0" lang="es-ES" sz="1800" spc="-1" strike="noStrike">
                <a:solidFill>
                  <a:schemeClr val="lt1"/>
                </a:solidFill>
                <a:latin typeface="Arial"/>
                <a:ea typeface="Arial"/>
              </a:rPr>
              <a:t>y Lenguaje Ensamblador</a:t>
            </a:r>
            <a:endParaRPr b="0" lang="es-AR" sz="1800" spc="-1" strike="noStrike">
              <a:solidFill>
                <a:srgbClr val="000000"/>
              </a:solidFill>
              <a:latin typeface="Arial"/>
            </a:endParaRPr>
          </a:p>
        </p:txBody>
      </p:sp>
    </p:spTree>
  </p:cSld>
  <p:transition spd="med">
    <p:fade thruBlk="tru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Google Shape;853;p58"/>
          <p:cNvSpPr/>
          <p:nvPr/>
        </p:nvSpPr>
        <p:spPr>
          <a:xfrm>
            <a:off x="6720840" y="3495240"/>
            <a:ext cx="4406760" cy="2811600"/>
          </a:xfrm>
          <a:prstGeom prst="rect">
            <a:avLst/>
          </a:prstGeom>
          <a:solidFill>
            <a:schemeClr val="accent1">
              <a:alpha val="4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r>
              <a:rPr b="0" lang="es-ES" sz="1800" spc="-1" strike="noStrike">
                <a:solidFill>
                  <a:schemeClr val="lt1"/>
                </a:solidFill>
                <a:latin typeface="Arial"/>
                <a:ea typeface="Arial"/>
              </a:rPr>
              <a:t>El </a:t>
            </a:r>
            <a:r>
              <a:rPr b="1" lang="es-ES" sz="1800" spc="-1" strike="noStrike">
                <a:solidFill>
                  <a:schemeClr val="lt1"/>
                </a:solidFill>
                <a:latin typeface="Arial"/>
                <a:ea typeface="Arial"/>
              </a:rPr>
              <a:t>lenguaje ensamblador</a:t>
            </a:r>
            <a:r>
              <a:rPr b="0" lang="es-ES" sz="1800" spc="-1" strike="noStrike">
                <a:solidFill>
                  <a:schemeClr val="lt1"/>
                </a:solidFill>
                <a:latin typeface="Arial"/>
                <a:ea typeface="Arial"/>
              </a:rPr>
              <a:t> expresa las instrucciones de una forma más natural al hombre a la vez que muy cercana al microcontrolador, ya que cada una de esas instrucciones se corresponde con otra en código </a:t>
            </a:r>
            <a:r>
              <a:rPr b="1" lang="es-ES" sz="1800" spc="-1" strike="noStrike">
                <a:solidFill>
                  <a:schemeClr val="lt1"/>
                </a:solidFill>
                <a:latin typeface="Arial"/>
                <a:ea typeface="Arial"/>
              </a:rPr>
              <a:t>máquina</a:t>
            </a:r>
            <a:r>
              <a:rPr b="0" lang="es-ES" sz="1800" spc="-1" strike="noStrike">
                <a:solidFill>
                  <a:schemeClr val="lt1"/>
                </a:solidFill>
                <a:latin typeface="Arial"/>
                <a:ea typeface="Arial"/>
              </a:rPr>
              <a:t>. ... El programa escrito en </a:t>
            </a:r>
            <a:r>
              <a:rPr b="1" lang="es-ES" sz="1800" spc="-1" strike="noStrike">
                <a:solidFill>
                  <a:schemeClr val="lt1"/>
                </a:solidFill>
                <a:latin typeface="Arial"/>
                <a:ea typeface="Arial"/>
              </a:rPr>
              <a:t>lenguaje ensamblador</a:t>
            </a:r>
            <a:r>
              <a:rPr b="0" lang="es-ES" sz="1800" spc="-1" strike="noStrike">
                <a:solidFill>
                  <a:schemeClr val="lt1"/>
                </a:solidFill>
                <a:latin typeface="Arial"/>
                <a:ea typeface="Arial"/>
              </a:rPr>
              <a:t> se denomina código fuente (*. asm).</a:t>
            </a:r>
            <a:endParaRPr b="0" lang="es-AR" sz="1800" spc="-1" strike="noStrike">
              <a:solidFill>
                <a:srgbClr val="000000"/>
              </a:solidFill>
              <a:latin typeface="Arial"/>
            </a:endParaRPr>
          </a:p>
          <a:p>
            <a:pPr algn="ctr">
              <a:lnSpc>
                <a:spcPct val="100000"/>
              </a:lnSpc>
              <a:tabLst>
                <a:tab algn="l" pos="0"/>
              </a:tabLst>
            </a:pPr>
            <a:endParaRPr b="0" lang="es-AR" sz="1800" spc="-1" strike="noStrike">
              <a:solidFill>
                <a:srgbClr val="000000"/>
              </a:solidFill>
              <a:latin typeface="Arial"/>
            </a:endParaRPr>
          </a:p>
          <a:p>
            <a:pPr algn="r">
              <a:lnSpc>
                <a:spcPct val="100000"/>
              </a:lnSpc>
              <a:tabLst>
                <a:tab algn="l" pos="0"/>
              </a:tabLst>
            </a:pPr>
            <a:r>
              <a:rPr b="0" lang="es-ES" sz="1800" spc="-1" strike="noStrike">
                <a:solidFill>
                  <a:schemeClr val="lt1"/>
                </a:solidFill>
                <a:latin typeface="Arial"/>
                <a:ea typeface="Arial"/>
              </a:rPr>
              <a:t>Veamos…</a:t>
            </a:r>
            <a:endParaRPr b="0" lang="es-AR" sz="1800" spc="-1" strike="noStrike">
              <a:solidFill>
                <a:srgbClr val="000000"/>
              </a:solidFill>
              <a:latin typeface="Arial"/>
            </a:endParaRPr>
          </a:p>
        </p:txBody>
      </p:sp>
      <p:sp>
        <p:nvSpPr>
          <p:cNvPr id="863" name="PlaceHolder 1"/>
          <p:cNvSpPr>
            <a:spLocks noGrp="1"/>
          </p:cNvSpPr>
          <p:nvPr>
            <p:ph type="title"/>
          </p:nvPr>
        </p:nvSpPr>
        <p:spPr>
          <a:xfrm>
            <a:off x="6625440" y="2238480"/>
            <a:ext cx="10782000" cy="3352320"/>
          </a:xfrm>
          <a:prstGeom prst="rect">
            <a:avLst/>
          </a:prstGeom>
          <a:noFill/>
          <a:ln w="0">
            <a:noFill/>
          </a:ln>
        </p:spPr>
        <p:txBody>
          <a:bodyPr anchor="t">
            <a:noAutofit/>
          </a:bodyPr>
          <a:p>
            <a:pPr indent="0">
              <a:lnSpc>
                <a:spcPct val="90000"/>
              </a:lnSpc>
              <a:buNone/>
              <a:tabLst>
                <a:tab algn="l" pos="0"/>
              </a:tabLst>
            </a:pPr>
            <a:r>
              <a:rPr b="0" lang="es-ES" sz="3600" spc="-1" strike="noStrike">
                <a:solidFill>
                  <a:schemeClr val="lt1"/>
                </a:solidFill>
                <a:latin typeface="Calibri"/>
                <a:ea typeface="Calibri"/>
              </a:rPr>
              <a:t>Lenguaje máquina </a:t>
            </a:r>
            <a:br>
              <a:rPr sz="3600"/>
            </a:br>
            <a:r>
              <a:rPr b="0" lang="es-ES" sz="3600" spc="-1" strike="noStrike">
                <a:solidFill>
                  <a:schemeClr val="lt1"/>
                </a:solidFill>
                <a:latin typeface="Calibri"/>
                <a:ea typeface="Calibri"/>
              </a:rPr>
              <a:t>y Lenguaje Ensamblador</a:t>
            </a:r>
            <a:endParaRPr b="0" lang="es-AR" sz="3600" spc="-1" strike="noStrike">
              <a:solidFill>
                <a:srgbClr val="000000"/>
              </a:solidFill>
              <a:latin typeface="Arial"/>
            </a:endParaRPr>
          </a:p>
        </p:txBody>
      </p:sp>
      <p:sp>
        <p:nvSpPr>
          <p:cNvPr id="864" name="Google Shape;855;p58"/>
          <p:cNvSpPr/>
          <p:nvPr/>
        </p:nvSpPr>
        <p:spPr>
          <a:xfrm>
            <a:off x="335520" y="65253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chemeClr val="lt1"/>
                </a:solidFill>
                <a:latin typeface="Arial"/>
                <a:ea typeface="Arial"/>
              </a:rPr>
              <a:t>ISFT n151 – Algoritmos y Estructuras de Datos</a:t>
            </a:r>
            <a:endParaRPr b="0" lang="es-AR" sz="1400" spc="-1" strike="noStrike">
              <a:solidFill>
                <a:srgbClr val="ffffff"/>
              </a:solidFill>
              <a:latin typeface="Arial"/>
            </a:endParaRPr>
          </a:p>
        </p:txBody>
      </p:sp>
      <p:sp>
        <p:nvSpPr>
          <p:cNvPr id="865" name="Google Shape;856;p58"/>
          <p:cNvSpPr/>
          <p:nvPr/>
        </p:nvSpPr>
        <p:spPr>
          <a:xfrm>
            <a:off x="6263640" y="668952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66" name="Google Shape;857;p58"/>
          <p:cNvSpPr/>
          <p:nvPr/>
        </p:nvSpPr>
        <p:spPr>
          <a:xfrm>
            <a:off x="-2026800" y="-258480"/>
            <a:ext cx="9753120" cy="425160"/>
          </a:xfrm>
          <a:prstGeom prst="rect">
            <a:avLst/>
          </a:prstGeom>
          <a:gradFill rotWithShape="0">
            <a:gsLst>
              <a:gs pos="0">
                <a:srgbClr val="ffc000"/>
              </a:gs>
              <a:gs pos="100000">
                <a:srgbClr val="7f7f7f">
                  <a:alpha val="0"/>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Google Shape;862;p59"/>
          <p:cNvSpPr/>
          <p:nvPr/>
        </p:nvSpPr>
        <p:spPr>
          <a:xfrm>
            <a:off x="8154720" y="-15480"/>
            <a:ext cx="9753120" cy="652428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68" name="Google Shape;863;p59"/>
          <p:cNvSpPr/>
          <p:nvPr/>
        </p:nvSpPr>
        <p:spPr>
          <a:xfrm>
            <a:off x="-3429000" y="-320040"/>
            <a:ext cx="6694920" cy="7329960"/>
          </a:xfrm>
          <a:prstGeom prst="rect">
            <a:avLst/>
          </a:prstGeom>
          <a:solidFill>
            <a:srgbClr val="003760">
              <a:alpha val="32000"/>
            </a:srgb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r>
              <a:rPr b="0" lang="es-ES" sz="1600" spc="-1" strike="noStrike">
                <a:solidFill>
                  <a:schemeClr val="lt1"/>
                </a:solidFill>
                <a:latin typeface="Arial"/>
                <a:ea typeface="Arial"/>
              </a:rPr>
              <a:t>Al</a:t>
            </a:r>
            <a:endParaRPr b="0" lang="es-AR" sz="1600" spc="-1" strike="noStrike">
              <a:solidFill>
                <a:srgbClr val="ffffff"/>
              </a:solidFill>
              <a:latin typeface="Arial"/>
            </a:endParaRPr>
          </a:p>
        </p:txBody>
      </p:sp>
      <p:sp>
        <p:nvSpPr>
          <p:cNvPr id="869" name="PlaceHolder 1"/>
          <p:cNvSpPr>
            <a:spLocks noGrp="1"/>
          </p:cNvSpPr>
          <p:nvPr>
            <p:ph type="title"/>
          </p:nvPr>
        </p:nvSpPr>
        <p:spPr>
          <a:xfrm>
            <a:off x="5914440" y="175680"/>
            <a:ext cx="6143760" cy="964800"/>
          </a:xfrm>
          <a:prstGeom prst="rect">
            <a:avLst/>
          </a:prstGeom>
          <a:noFill/>
          <a:ln w="0">
            <a:noFill/>
          </a:ln>
        </p:spPr>
        <p:txBody>
          <a:bodyPr anchor="t">
            <a:noAutofit/>
          </a:bodyPr>
          <a:p>
            <a:pPr indent="0">
              <a:lnSpc>
                <a:spcPct val="90000"/>
              </a:lnSpc>
              <a:buNone/>
              <a:tabLst>
                <a:tab algn="l" pos="0"/>
              </a:tabLst>
            </a:pPr>
            <a:r>
              <a:rPr b="0" lang="es-ES" sz="3200" spc="-1" strike="noStrike">
                <a:solidFill>
                  <a:schemeClr val="lt1"/>
                </a:solidFill>
                <a:latin typeface="Arial"/>
                <a:ea typeface="Arial"/>
              </a:rPr>
              <a:t>Programación de computadoras</a:t>
            </a:r>
            <a:endParaRPr b="0" lang="es-AR" sz="3200" spc="-1" strike="noStrike">
              <a:solidFill>
                <a:srgbClr val="000000"/>
              </a:solidFill>
              <a:latin typeface="Arial"/>
            </a:endParaRPr>
          </a:p>
        </p:txBody>
      </p:sp>
      <p:sp>
        <p:nvSpPr>
          <p:cNvPr id="870" name="PlaceHolder 2"/>
          <p:cNvSpPr>
            <a:spLocks noGrp="1"/>
          </p:cNvSpPr>
          <p:nvPr>
            <p:ph/>
          </p:nvPr>
        </p:nvSpPr>
        <p:spPr>
          <a:xfrm>
            <a:off x="5791320" y="985680"/>
            <a:ext cx="6735960" cy="4644000"/>
          </a:xfrm>
          <a:prstGeom prst="rect">
            <a:avLst/>
          </a:prstGeom>
          <a:noFill/>
          <a:ln w="0">
            <a:noFill/>
          </a:ln>
        </p:spPr>
        <p:txBody>
          <a:bodyPr anchor="t">
            <a:normAutofit/>
          </a:bodyPr>
          <a:p>
            <a:pPr indent="0">
              <a:lnSpc>
                <a:spcPct val="110000"/>
              </a:lnSpc>
              <a:buNone/>
              <a:tabLst>
                <a:tab algn="l" pos="0"/>
              </a:tabLst>
            </a:pPr>
            <a:r>
              <a:rPr b="0" lang="es-ES" sz="1800" spc="-1" strike="noStrike">
                <a:solidFill>
                  <a:schemeClr val="lt1"/>
                </a:solidFill>
                <a:latin typeface="Arial"/>
                <a:ea typeface="Arial"/>
              </a:rPr>
              <a:t>Los procesadores trabajan con ceros y unos (bits)</a:t>
            </a:r>
            <a:endParaRPr b="0" lang="es-AR" sz="1800" spc="-1" strike="noStrike">
              <a:solidFill>
                <a:srgbClr val="000000"/>
              </a:solidFill>
              <a:latin typeface="Arial"/>
            </a:endParaRPr>
          </a:p>
          <a:p>
            <a:pPr marL="685800" indent="0">
              <a:lnSpc>
                <a:spcPct val="110000"/>
              </a:lnSpc>
              <a:spcBef>
                <a:spcPts val="1701"/>
              </a:spcBef>
              <a:buNone/>
              <a:tabLst>
                <a:tab algn="l" pos="0"/>
              </a:tabLst>
            </a:pPr>
            <a:r>
              <a:rPr b="0" lang="es-ES" sz="1600" spc="-1" strike="noStrike">
                <a:solidFill>
                  <a:schemeClr val="lt1"/>
                </a:solidFill>
                <a:latin typeface="Arial"/>
                <a:ea typeface="Arial"/>
              </a:rPr>
              <a:t>Unidad de memoria básica: </a:t>
            </a:r>
            <a:r>
              <a:rPr b="0" i="1" lang="es-ES" sz="1600" spc="-1" strike="noStrike">
                <a:solidFill>
                  <a:schemeClr val="lt1"/>
                </a:solidFill>
                <a:latin typeface="Arial"/>
                <a:ea typeface="Arial"/>
              </a:rPr>
              <a:t>Byte</a:t>
            </a:r>
            <a:r>
              <a:rPr b="0" lang="es-ES" sz="1600" spc="-1" strike="noStrike">
                <a:solidFill>
                  <a:schemeClr val="lt1"/>
                </a:solidFill>
                <a:latin typeface="Arial"/>
                <a:ea typeface="Arial"/>
              </a:rPr>
              <a:t> (8 bits)</a:t>
            </a:r>
            <a:br>
              <a:rPr sz="1600"/>
            </a:br>
            <a:r>
              <a:rPr b="0" lang="es-ES" sz="1600" spc="-1" strike="noStrike">
                <a:solidFill>
                  <a:schemeClr val="lt1"/>
                </a:solidFill>
                <a:latin typeface="Arial"/>
                <a:ea typeface="Arial"/>
              </a:rPr>
              <a:t>(2 dígitos hexadecimales: 01011011 🡪 0101  1011 🡪 5B)</a:t>
            </a:r>
            <a:endParaRPr b="0" lang="es-AR" sz="1600" spc="-1" strike="noStrike">
              <a:solidFill>
                <a:srgbClr val="000000"/>
              </a:solidFill>
              <a:latin typeface="Arial"/>
            </a:endParaRPr>
          </a:p>
          <a:p>
            <a:pPr indent="0">
              <a:lnSpc>
                <a:spcPct val="110000"/>
              </a:lnSpc>
              <a:spcBef>
                <a:spcPts val="1199"/>
              </a:spcBef>
              <a:buNone/>
              <a:tabLst>
                <a:tab algn="l" pos="0"/>
              </a:tabLst>
            </a:pPr>
            <a:r>
              <a:rPr b="0" i="1" lang="es-ES" sz="1800" spc="-1" strike="noStrike">
                <a:solidFill>
                  <a:schemeClr val="lt1"/>
                </a:solidFill>
                <a:latin typeface="Arial"/>
                <a:ea typeface="Arial"/>
              </a:rPr>
              <a:t>Lenguaje máquina</a:t>
            </a:r>
            <a:endParaRPr b="0" lang="es-AR" sz="1800" spc="-1" strike="noStrike">
              <a:solidFill>
                <a:srgbClr val="000000"/>
              </a:solidFill>
              <a:latin typeface="Arial"/>
            </a:endParaRPr>
          </a:p>
          <a:p>
            <a:pPr marL="685800" indent="0">
              <a:lnSpc>
                <a:spcPct val="110000"/>
              </a:lnSpc>
              <a:spcBef>
                <a:spcPts val="1701"/>
              </a:spcBef>
              <a:buNone/>
              <a:tabLst>
                <a:tab algn="l" pos="0"/>
              </a:tabLst>
            </a:pPr>
            <a:r>
              <a:rPr b="0" lang="es-ES" sz="1600" spc="-1" strike="noStrike">
                <a:solidFill>
                  <a:schemeClr val="lt1"/>
                </a:solidFill>
                <a:latin typeface="Arial"/>
                <a:ea typeface="Arial"/>
              </a:rPr>
              <a:t>Códigos hexadecimales que representan instrucciones,</a:t>
            </a:r>
            <a:br>
              <a:rPr sz="1600"/>
            </a:br>
            <a:r>
              <a:rPr b="0" lang="es-ES" sz="1600" spc="-1" strike="noStrike">
                <a:solidFill>
                  <a:schemeClr val="lt1"/>
                </a:solidFill>
                <a:latin typeface="Arial"/>
                <a:ea typeface="Arial"/>
              </a:rPr>
              <a:t>registros de la CPU, direcciones de memoria o datos</a:t>
            </a:r>
            <a:endParaRPr b="0" lang="es-AR" sz="1600" spc="-1" strike="noStrike">
              <a:solidFill>
                <a:srgbClr val="000000"/>
              </a:solidFill>
              <a:latin typeface="Arial"/>
            </a:endParaRPr>
          </a:p>
          <a:p>
            <a:pPr marL="685800" indent="0">
              <a:lnSpc>
                <a:spcPct val="110000"/>
              </a:lnSpc>
              <a:spcBef>
                <a:spcPts val="601"/>
              </a:spcBef>
              <a:buNone/>
              <a:tabLst>
                <a:tab algn="l" pos="0"/>
              </a:tabLst>
            </a:pPr>
            <a:r>
              <a:rPr b="0" lang="es-ES" sz="1600" spc="-1" strike="noStrike">
                <a:solidFill>
                  <a:schemeClr val="lt1"/>
                </a:solidFill>
                <a:latin typeface="Arial"/>
                <a:ea typeface="Arial"/>
              </a:rPr>
              <a:t>Instrucción</a:t>
            </a:r>
            <a:r>
              <a:rPr b="0" lang="es-ES" sz="1600" spc="-1" strike="noStrike">
                <a:solidFill>
                  <a:schemeClr val="lt1"/>
                </a:solidFill>
                <a:latin typeface="Arial"/>
                <a:ea typeface="Arial"/>
              </a:rPr>
              <a:t>	</a:t>
            </a:r>
            <a:r>
              <a:rPr b="0" i="1" lang="es-ES" sz="1600" spc="-1" strike="noStrike">
                <a:solidFill>
                  <a:schemeClr val="lt1"/>
                </a:solidFill>
                <a:latin typeface="Arial"/>
                <a:ea typeface="Arial"/>
              </a:rPr>
              <a:t>Significado</a:t>
            </a:r>
            <a:endParaRPr b="0" lang="es-AR" sz="1600" spc="-1" strike="noStrike">
              <a:solidFill>
                <a:srgbClr val="000000"/>
              </a:solidFill>
              <a:latin typeface="Arial"/>
            </a:endParaRPr>
          </a:p>
          <a:p>
            <a:pPr marL="685800" indent="0">
              <a:lnSpc>
                <a:spcPct val="110000"/>
              </a:lnSpc>
              <a:spcBef>
                <a:spcPts val="499"/>
              </a:spcBef>
              <a:buNone/>
              <a:tabLst>
                <a:tab algn="l" pos="0"/>
              </a:tabLst>
            </a:pPr>
            <a:r>
              <a:rPr b="0" lang="es-ES" sz="1400" spc="-1" strike="noStrike">
                <a:solidFill>
                  <a:schemeClr val="lt1"/>
                </a:solidFill>
                <a:latin typeface="Consolas"/>
                <a:ea typeface="Consolas"/>
              </a:rPr>
              <a:t>A0 2F</a:t>
            </a:r>
            <a:r>
              <a:rPr b="0" lang="es-ES" sz="1400" spc="-1" strike="noStrike">
                <a:solidFill>
                  <a:schemeClr val="lt1"/>
                </a:solidFill>
                <a:latin typeface="Consolas"/>
                <a:ea typeface="Consolas"/>
              </a:rPr>
              <a:t>	</a:t>
            </a:r>
            <a:r>
              <a:rPr b="0" lang="es-ES" sz="1400" spc="-1" strike="noStrike">
                <a:solidFill>
                  <a:schemeClr val="lt1"/>
                </a:solidFill>
                <a:latin typeface="Consolas"/>
                <a:ea typeface="Consolas"/>
              </a:rPr>
              <a:t>	</a:t>
            </a:r>
            <a:r>
              <a:rPr b="0" i="1" lang="es-ES" sz="1400" spc="-1" strike="noStrike">
                <a:solidFill>
                  <a:schemeClr val="lt1"/>
                </a:solidFill>
                <a:latin typeface="Arial"/>
                <a:ea typeface="Arial"/>
              </a:rPr>
              <a:t>Acceder a la celda de memoria 2F</a:t>
            </a:r>
            <a:br>
              <a:rPr sz="1400"/>
            </a:br>
            <a:r>
              <a:rPr b="0" lang="es-ES" sz="1400" spc="-1" strike="noStrike">
                <a:solidFill>
                  <a:schemeClr val="lt1"/>
                </a:solidFill>
                <a:latin typeface="Consolas"/>
                <a:ea typeface="Consolas"/>
              </a:rPr>
              <a:t>3E 01</a:t>
            </a:r>
            <a:r>
              <a:rPr b="0" lang="es-ES" sz="1400" spc="-1" strike="noStrike">
                <a:solidFill>
                  <a:schemeClr val="lt1"/>
                </a:solidFill>
                <a:latin typeface="Consolas"/>
                <a:ea typeface="Consolas"/>
              </a:rPr>
              <a:t>	</a:t>
            </a:r>
            <a:r>
              <a:rPr b="0" lang="es-ES" sz="1400" spc="-1" strike="noStrike">
                <a:solidFill>
                  <a:schemeClr val="lt1"/>
                </a:solidFill>
                <a:latin typeface="Consolas"/>
                <a:ea typeface="Consolas"/>
              </a:rPr>
              <a:t>	</a:t>
            </a:r>
            <a:r>
              <a:rPr b="0" i="1" lang="es-ES" sz="1400" spc="-1" strike="noStrike">
                <a:solidFill>
                  <a:schemeClr val="lt1"/>
                </a:solidFill>
                <a:latin typeface="Arial"/>
                <a:ea typeface="Arial"/>
              </a:rPr>
              <a:t>Copiarlo el registro 1 de la ALU </a:t>
            </a:r>
            <a:br>
              <a:rPr sz="1400"/>
            </a:br>
            <a:r>
              <a:rPr b="0" lang="es-ES" sz="1400" spc="-1" strike="noStrike">
                <a:solidFill>
                  <a:schemeClr val="lt1"/>
                </a:solidFill>
                <a:latin typeface="Consolas"/>
                <a:ea typeface="Consolas"/>
              </a:rPr>
              <a:t>A0 30</a:t>
            </a:r>
            <a:r>
              <a:rPr b="0" lang="es-ES" sz="1400" spc="-1" strike="noStrike">
                <a:solidFill>
                  <a:schemeClr val="lt1"/>
                </a:solidFill>
                <a:latin typeface="Consolas"/>
                <a:ea typeface="Consolas"/>
              </a:rPr>
              <a:t>	</a:t>
            </a:r>
            <a:r>
              <a:rPr b="0" lang="es-ES" sz="1400" spc="-1" strike="noStrike">
                <a:solidFill>
                  <a:schemeClr val="lt1"/>
                </a:solidFill>
                <a:latin typeface="Consolas"/>
                <a:ea typeface="Consolas"/>
              </a:rPr>
              <a:t>	</a:t>
            </a:r>
            <a:r>
              <a:rPr b="0" i="1" lang="es-ES" sz="1400" spc="-1" strike="noStrike">
                <a:solidFill>
                  <a:schemeClr val="lt1"/>
                </a:solidFill>
                <a:latin typeface="Arial"/>
                <a:ea typeface="Arial"/>
              </a:rPr>
              <a:t>Acceder a la celda de memoria 30</a:t>
            </a:r>
            <a:br>
              <a:rPr sz="1400"/>
            </a:br>
            <a:r>
              <a:rPr b="0" lang="es-ES" sz="1400" spc="-1" strike="noStrike">
                <a:solidFill>
                  <a:schemeClr val="lt1"/>
                </a:solidFill>
                <a:latin typeface="Consolas"/>
                <a:ea typeface="Consolas"/>
              </a:rPr>
              <a:t>3E 02</a:t>
            </a:r>
            <a:r>
              <a:rPr b="0" lang="es-ES" sz="1400" spc="-1" strike="noStrike">
                <a:solidFill>
                  <a:schemeClr val="lt1"/>
                </a:solidFill>
                <a:latin typeface="Consolas"/>
                <a:ea typeface="Consolas"/>
              </a:rPr>
              <a:t>	</a:t>
            </a:r>
            <a:r>
              <a:rPr b="0" lang="es-ES" sz="1400" spc="-1" strike="noStrike">
                <a:solidFill>
                  <a:schemeClr val="lt1"/>
                </a:solidFill>
                <a:latin typeface="Consolas"/>
                <a:ea typeface="Consolas"/>
              </a:rPr>
              <a:t>	</a:t>
            </a:r>
            <a:r>
              <a:rPr b="0" i="1" lang="es-ES" sz="1400" spc="-1" strike="noStrike">
                <a:solidFill>
                  <a:schemeClr val="lt1"/>
                </a:solidFill>
                <a:latin typeface="Arial"/>
                <a:ea typeface="Arial"/>
              </a:rPr>
              <a:t>Copiarlo en el registro 2 de la ALU </a:t>
            </a:r>
            <a:br>
              <a:rPr sz="1400"/>
            </a:br>
            <a:r>
              <a:rPr b="0" lang="es-ES" sz="1400" spc="-1" strike="noStrike">
                <a:solidFill>
                  <a:schemeClr val="lt1"/>
                </a:solidFill>
                <a:latin typeface="Consolas"/>
                <a:ea typeface="Consolas"/>
              </a:rPr>
              <a:t>1D</a:t>
            </a:r>
            <a:r>
              <a:rPr b="0" lang="es-ES" sz="1400" spc="-1" strike="noStrike">
                <a:solidFill>
                  <a:schemeClr val="lt1"/>
                </a:solidFill>
                <a:latin typeface="Consolas"/>
                <a:ea typeface="Consolas"/>
              </a:rPr>
              <a:t>	</a:t>
            </a:r>
            <a:r>
              <a:rPr b="0" lang="es-ES" sz="1400" spc="-1" strike="noStrike">
                <a:solidFill>
                  <a:schemeClr val="lt1"/>
                </a:solidFill>
                <a:latin typeface="Consolas"/>
                <a:ea typeface="Consolas"/>
              </a:rPr>
              <a:t>	</a:t>
            </a:r>
            <a:r>
              <a:rPr b="0" i="1" lang="es-ES" sz="1400" spc="-1" strike="noStrike">
                <a:solidFill>
                  <a:schemeClr val="lt1"/>
                </a:solidFill>
                <a:latin typeface="Arial"/>
                <a:ea typeface="Arial"/>
              </a:rPr>
              <a:t>Sumar</a:t>
            </a:r>
            <a:br>
              <a:rPr sz="1400"/>
            </a:br>
            <a:r>
              <a:rPr b="0" lang="es-ES" sz="1400" spc="-1" strike="noStrike">
                <a:solidFill>
                  <a:schemeClr val="lt1"/>
                </a:solidFill>
                <a:latin typeface="Consolas"/>
                <a:ea typeface="Consolas"/>
              </a:rPr>
              <a:t>B3 31</a:t>
            </a:r>
            <a:r>
              <a:rPr b="0" lang="es-ES" sz="1400" spc="-1" strike="noStrike">
                <a:solidFill>
                  <a:schemeClr val="lt1"/>
                </a:solidFill>
                <a:latin typeface="Consolas"/>
                <a:ea typeface="Consolas"/>
              </a:rPr>
              <a:t>	</a:t>
            </a:r>
            <a:r>
              <a:rPr b="0" lang="es-ES" sz="1400" spc="-1" strike="noStrike">
                <a:solidFill>
                  <a:schemeClr val="lt1"/>
                </a:solidFill>
                <a:latin typeface="Consolas"/>
                <a:ea typeface="Consolas"/>
              </a:rPr>
              <a:t>	</a:t>
            </a:r>
            <a:r>
              <a:rPr b="0" i="1" lang="es-ES" sz="1400" spc="-1" strike="noStrike">
                <a:solidFill>
                  <a:schemeClr val="lt1"/>
                </a:solidFill>
                <a:latin typeface="Arial"/>
                <a:ea typeface="Arial"/>
              </a:rPr>
              <a:t>Guardar el resultado en la celda de memoria 31</a:t>
            </a:r>
            <a:endParaRPr b="0" lang="es-AR" sz="1400" spc="-1" strike="noStrike">
              <a:solidFill>
                <a:srgbClr val="000000"/>
              </a:solidFill>
              <a:latin typeface="Arial"/>
            </a:endParaRPr>
          </a:p>
        </p:txBody>
      </p:sp>
      <p:sp>
        <p:nvSpPr>
          <p:cNvPr id="871" name="Google Shape;866;p59"/>
          <p:cNvSpPr/>
          <p:nvPr/>
        </p:nvSpPr>
        <p:spPr>
          <a:xfrm>
            <a:off x="6188760" y="5547600"/>
            <a:ext cx="4539960" cy="6397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es-ES" sz="1800" spc="-1" strike="noStrike">
                <a:solidFill>
                  <a:srgbClr val="fcca09"/>
                </a:solidFill>
                <a:latin typeface="Calibri"/>
                <a:ea typeface="Calibri"/>
              </a:rPr>
              <a:t>Lenguaje de bajo</a:t>
            </a:r>
            <a:r>
              <a:rPr b="0" lang="es-ES" sz="1800" spc="-1" strike="noStrike">
                <a:solidFill>
                  <a:srgbClr val="fcca09"/>
                </a:solidFill>
                <a:latin typeface="Arial"/>
                <a:ea typeface="Arial"/>
              </a:rPr>
              <a:t> nivel Dependiente de la máquina Programación difícil</a:t>
            </a:r>
            <a:endParaRPr b="0" lang="es-AR" sz="1800" spc="-1" strike="noStrike">
              <a:solidFill>
                <a:srgbClr val="ffffff"/>
              </a:solidFill>
              <a:latin typeface="Arial"/>
            </a:endParaRPr>
          </a:p>
        </p:txBody>
      </p:sp>
      <p:sp>
        <p:nvSpPr>
          <p:cNvPr id="872" name="Google Shape;867;p59"/>
          <p:cNvSpPr/>
          <p:nvPr/>
        </p:nvSpPr>
        <p:spPr>
          <a:xfrm>
            <a:off x="35280" y="656820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ffffff"/>
              </a:solidFill>
              <a:latin typeface="Arial"/>
            </a:endParaRPr>
          </a:p>
        </p:txBody>
      </p:sp>
      <p:sp>
        <p:nvSpPr>
          <p:cNvPr id="873" name="Google Shape;868;p59"/>
          <p:cNvSpPr/>
          <p:nvPr/>
        </p:nvSpPr>
        <p:spPr>
          <a:xfrm>
            <a:off x="203040" y="175680"/>
            <a:ext cx="5028840" cy="12106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Algoritmos y Estructuras</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 </a:t>
            </a:r>
            <a:r>
              <a:rPr b="0" lang="es-ES" sz="1600" spc="-1" strike="noStrike">
                <a:solidFill>
                  <a:schemeClr val="lt1"/>
                </a:solidFill>
                <a:latin typeface="Arial"/>
                <a:ea typeface="Arial"/>
              </a:rPr>
              <a:t>de Datos I</a:t>
            </a:r>
            <a:endParaRPr b="0" lang="es-AR" sz="1600" spc="-1" strike="noStrike">
              <a:solidFill>
                <a:srgbClr val="ffffff"/>
              </a:solidFill>
              <a:latin typeface="Arial"/>
            </a:endParaRPr>
          </a:p>
        </p:txBody>
      </p:sp>
      <p:sp>
        <p:nvSpPr>
          <p:cNvPr id="874" name="Google Shape;869;p59"/>
          <p:cNvSpPr/>
          <p:nvPr/>
        </p:nvSpPr>
        <p:spPr>
          <a:xfrm>
            <a:off x="203040" y="4116240"/>
            <a:ext cx="2626200" cy="19386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NOTA</a:t>
            </a:r>
            <a:br>
              <a:rPr sz="1200"/>
            </a:br>
            <a:r>
              <a:rPr b="0" lang="es-ES" sz="1200" spc="-1" strike="noStrike">
                <a:solidFill>
                  <a:schemeClr val="lt1"/>
                </a:solidFill>
                <a:latin typeface="arial"/>
                <a:ea typeface="arial"/>
              </a:rPr>
              <a:t>El </a:t>
            </a:r>
            <a:r>
              <a:rPr b="1" lang="es-ES" sz="1200" spc="-1" strike="noStrike">
                <a:solidFill>
                  <a:schemeClr val="lt1"/>
                </a:solidFill>
                <a:latin typeface="arial"/>
                <a:ea typeface="arial"/>
              </a:rPr>
              <a:t>sistema</a:t>
            </a:r>
            <a:r>
              <a:rPr b="0" lang="es-ES" sz="1200" spc="-1" strike="noStrike">
                <a:solidFill>
                  <a:schemeClr val="lt1"/>
                </a:solidFill>
                <a:latin typeface="arial"/>
                <a:ea typeface="arial"/>
              </a:rPr>
              <a:t> numérico </a:t>
            </a:r>
            <a:r>
              <a:rPr b="1" lang="es-ES" sz="1200" spc="-1" strike="noStrike">
                <a:solidFill>
                  <a:schemeClr val="lt1"/>
                </a:solidFill>
                <a:latin typeface="arial"/>
                <a:ea typeface="arial"/>
              </a:rPr>
              <a:t>hexadecimal</a:t>
            </a:r>
            <a:r>
              <a:rPr b="0" lang="es-ES" sz="1200" spc="-1" strike="noStrike">
                <a:solidFill>
                  <a:schemeClr val="lt1"/>
                </a:solidFill>
                <a:latin typeface="arial"/>
                <a:ea typeface="arial"/>
              </a:rPr>
              <a:t> (</a:t>
            </a:r>
            <a:r>
              <a:rPr b="1" lang="es-ES" sz="1200" spc="-1" strike="noStrike">
                <a:solidFill>
                  <a:schemeClr val="lt1"/>
                </a:solidFill>
                <a:latin typeface="arial"/>
                <a:ea typeface="arial"/>
              </a:rPr>
              <a:t>hex</a:t>
            </a:r>
            <a:r>
              <a:rPr b="0" lang="es-ES" sz="1200" spc="-1" strike="noStrike">
                <a:solidFill>
                  <a:schemeClr val="lt1"/>
                </a:solidFill>
                <a:latin typeface="arial"/>
                <a:ea typeface="arial"/>
              </a:rPr>
              <a:t>) se usa frecuentemente cuando se trabaja :con computadores porque se puede usar </a:t>
            </a:r>
            <a:r>
              <a:rPr b="1" lang="es-ES" sz="1200" spc="-1" strike="noStrike">
                <a:solidFill>
                  <a:schemeClr val="lt1"/>
                </a:solidFill>
                <a:latin typeface="arial"/>
                <a:ea typeface="arial"/>
              </a:rPr>
              <a:t>para</a:t>
            </a:r>
            <a:r>
              <a:rPr b="0" lang="es-ES" sz="1200" spc="-1" strike="noStrike">
                <a:solidFill>
                  <a:schemeClr val="lt1"/>
                </a:solidFill>
                <a:latin typeface="arial"/>
                <a:ea typeface="arial"/>
              </a:rPr>
              <a:t> representar números binarios </a:t>
            </a:r>
            <a:r>
              <a:rPr b="1" lang="es-ES" sz="1200" spc="-1" strike="noStrike">
                <a:solidFill>
                  <a:schemeClr val="lt1"/>
                </a:solidFill>
                <a:latin typeface="arial"/>
                <a:ea typeface="arial"/>
              </a:rPr>
              <a:t>de</a:t>
            </a:r>
            <a:r>
              <a:rPr b="0" lang="es-ES" sz="1200" spc="-1" strike="noStrike">
                <a:solidFill>
                  <a:schemeClr val="lt1"/>
                </a:solidFill>
                <a:latin typeface="arial"/>
                <a:ea typeface="arial"/>
              </a:rPr>
              <a:t> manera más legible. ... Los símbolos </a:t>
            </a:r>
            <a:r>
              <a:rPr b="1" lang="es-ES" sz="1200" spc="-1" strike="noStrike">
                <a:solidFill>
                  <a:schemeClr val="lt1"/>
                </a:solidFill>
                <a:latin typeface="arial"/>
                <a:ea typeface="arial"/>
              </a:rPr>
              <a:t>que</a:t>
            </a:r>
            <a:r>
              <a:rPr b="0" lang="es-ES" sz="1200" spc="-1" strike="noStrike">
                <a:solidFill>
                  <a:schemeClr val="lt1"/>
                </a:solidFill>
                <a:latin typeface="arial"/>
                <a:ea typeface="arial"/>
              </a:rPr>
              <a:t> se usan en </a:t>
            </a:r>
            <a:r>
              <a:rPr b="1" lang="es-ES" sz="1200" spc="-1" strike="noStrike">
                <a:solidFill>
                  <a:schemeClr val="lt1"/>
                </a:solidFill>
                <a:latin typeface="arial"/>
                <a:ea typeface="arial"/>
              </a:rPr>
              <a:t>hexadecimal</a:t>
            </a:r>
            <a:r>
              <a:rPr b="0" lang="es-ES" sz="1200" spc="-1" strike="noStrike">
                <a:solidFill>
                  <a:schemeClr val="lt1"/>
                </a:solidFill>
                <a:latin typeface="arial"/>
                <a:ea typeface="arial"/>
              </a:rPr>
              <a:t> son los números 0 - 9 y las letras A, B, C, D, E y F</a:t>
            </a:r>
            <a:endParaRPr b="0" lang="es-AR" sz="1200" spc="-1" strike="noStrike">
              <a:solidFill>
                <a:srgbClr val="ffffff"/>
              </a:solidFill>
              <a:latin typeface="Arial"/>
            </a:endParaRPr>
          </a:p>
        </p:txBody>
      </p:sp>
    </p:spTree>
  </p:cSld>
  <p:transition spd="med">
    <p:fade thruBlk="true"/>
  </p:transition>
  <p:timing>
    <p:tnLst>
      <p:par>
        <p:cTn id="48" dur="indefinite" restart="never" nodeType="tmRoot">
          <p:childTnLst>
            <p:seq>
              <p:cTn id="49" dur="indefinite" nodeType="mainSeq">
                <p:childTnLst>
                  <p:par>
                    <p:cTn id="50" fill="hold">
                      <p:stCondLst>
                        <p:cond delay="0"/>
                      </p:stCondLst>
                      <p:childTnLst>
                        <p:par>
                          <p:cTn id="51" fill="hold">
                            <p:stCondLst>
                              <p:cond delay="0"/>
                            </p:stCondLst>
                            <p:childTnLst>
                              <p:par>
                                <p:cTn id="52" nodeType="withEffect" fill="hold" presetClass="entr" presetID="10">
                                  <p:stCondLst>
                                    <p:cond delay="0"/>
                                  </p:stCondLst>
                                  <p:childTnLst>
                                    <p:set>
                                      <p:cBhvr>
                                        <p:cTn id="53" dur="1" fill="hold">
                                          <p:stCondLst>
                                            <p:cond delay="0"/>
                                          </p:stCondLst>
                                        </p:cTn>
                                        <p:tgtEl>
                                          <p:spTgt spid="870">
                                            <p:txEl>
                                              <p:pRg st="0" end="0"/>
                                            </p:txEl>
                                          </p:spTgt>
                                        </p:tgtEl>
                                        <p:attrNameLst>
                                          <p:attrName>style.visibility</p:attrName>
                                        </p:attrNameLst>
                                      </p:cBhvr>
                                      <p:to>
                                        <p:strVal val="visible"/>
                                      </p:to>
                                    </p:set>
                                    <p:animEffect filter="fade" transition="in">
                                      <p:cBhvr additive="repl">
                                        <p:cTn id="54" dur="1000"/>
                                        <p:tgtEl>
                                          <p:spTgt spid="870">
                                            <p:txEl>
                                              <p:pRg st="0" end="0"/>
                                            </p:txEl>
                                          </p:spTgt>
                                        </p:tgtEl>
                                      </p:cBhvr>
                                    </p:animEffect>
                                  </p:childTnLst>
                                </p:cTn>
                              </p:par>
                              <p:par>
                                <p:cTn id="55" nodeType="withEffect" fill="hold" presetClass="entr" presetID="10">
                                  <p:stCondLst>
                                    <p:cond delay="0"/>
                                  </p:stCondLst>
                                  <p:childTnLst>
                                    <p:set>
                                      <p:cBhvr>
                                        <p:cTn id="56" dur="1" fill="hold">
                                          <p:stCondLst>
                                            <p:cond delay="0"/>
                                          </p:stCondLst>
                                        </p:cTn>
                                        <p:tgtEl>
                                          <p:spTgt spid="870">
                                            <p:txEl>
                                              <p:pRg st="1" end="1"/>
                                            </p:txEl>
                                          </p:spTgt>
                                        </p:tgtEl>
                                        <p:attrNameLst>
                                          <p:attrName>style.visibility</p:attrName>
                                        </p:attrNameLst>
                                      </p:cBhvr>
                                      <p:to>
                                        <p:strVal val="visible"/>
                                      </p:to>
                                    </p:set>
                                    <p:animEffect filter="fade" transition="in">
                                      <p:cBhvr additive="repl">
                                        <p:cTn id="57" dur="1000"/>
                                        <p:tgtEl>
                                          <p:spTgt spid="870">
                                            <p:txEl>
                                              <p:pRg st="1" end="1"/>
                                            </p:txEl>
                                          </p:spTgt>
                                        </p:tgtEl>
                                      </p:cBhvr>
                                    </p:animEffect>
                                  </p:childTnLst>
                                </p:cTn>
                              </p:par>
                              <p:par>
                                <p:cTn id="58" nodeType="withEffect" fill="hold" presetClass="entr" presetID="10">
                                  <p:stCondLst>
                                    <p:cond delay="0"/>
                                  </p:stCondLst>
                                  <p:childTnLst>
                                    <p:set>
                                      <p:cBhvr>
                                        <p:cTn id="59" dur="1" fill="hold">
                                          <p:stCondLst>
                                            <p:cond delay="0"/>
                                          </p:stCondLst>
                                        </p:cTn>
                                        <p:tgtEl>
                                          <p:spTgt spid="870">
                                            <p:txEl>
                                              <p:pRg st="2" end="2"/>
                                            </p:txEl>
                                          </p:spTgt>
                                        </p:tgtEl>
                                        <p:attrNameLst>
                                          <p:attrName>style.visibility</p:attrName>
                                        </p:attrNameLst>
                                      </p:cBhvr>
                                      <p:to>
                                        <p:strVal val="visible"/>
                                      </p:to>
                                    </p:set>
                                    <p:animEffect filter="fade" transition="in">
                                      <p:cBhvr additive="repl">
                                        <p:cTn id="60" dur="1000"/>
                                        <p:tgtEl>
                                          <p:spTgt spid="870">
                                            <p:txEl>
                                              <p:pRg st="2" end="2"/>
                                            </p:txEl>
                                          </p:spTgt>
                                        </p:tgtEl>
                                      </p:cBhvr>
                                    </p:animEffect>
                                  </p:childTnLst>
                                </p:cTn>
                              </p:par>
                              <p:par>
                                <p:cTn id="61" nodeType="withEffect" fill="hold" presetClass="entr" presetID="10">
                                  <p:stCondLst>
                                    <p:cond delay="0"/>
                                  </p:stCondLst>
                                  <p:childTnLst>
                                    <p:set>
                                      <p:cBhvr>
                                        <p:cTn id="62" dur="1" fill="hold">
                                          <p:stCondLst>
                                            <p:cond delay="0"/>
                                          </p:stCondLst>
                                        </p:cTn>
                                        <p:tgtEl>
                                          <p:spTgt spid="870">
                                            <p:txEl>
                                              <p:pRg st="3" end="3"/>
                                            </p:txEl>
                                          </p:spTgt>
                                        </p:tgtEl>
                                        <p:attrNameLst>
                                          <p:attrName>style.visibility</p:attrName>
                                        </p:attrNameLst>
                                      </p:cBhvr>
                                      <p:to>
                                        <p:strVal val="visible"/>
                                      </p:to>
                                    </p:set>
                                    <p:animEffect filter="fade" transition="in">
                                      <p:cBhvr additive="repl">
                                        <p:cTn id="63" dur="1000"/>
                                        <p:tgtEl>
                                          <p:spTgt spid="870">
                                            <p:txEl>
                                              <p:pRg st="3" end="3"/>
                                            </p:txEl>
                                          </p:spTgt>
                                        </p:tgtEl>
                                      </p:cBhvr>
                                    </p:animEffect>
                                  </p:childTnLst>
                                </p:cTn>
                              </p:par>
                              <p:par>
                                <p:cTn id="64" nodeType="withEffect" fill="hold" presetClass="entr" presetID="10">
                                  <p:stCondLst>
                                    <p:cond delay="0"/>
                                  </p:stCondLst>
                                  <p:childTnLst>
                                    <p:set>
                                      <p:cBhvr>
                                        <p:cTn id="65" dur="1" fill="hold">
                                          <p:stCondLst>
                                            <p:cond delay="0"/>
                                          </p:stCondLst>
                                        </p:cTn>
                                        <p:tgtEl>
                                          <p:spTgt spid="870">
                                            <p:txEl>
                                              <p:pRg st="4" end="4"/>
                                            </p:txEl>
                                          </p:spTgt>
                                        </p:tgtEl>
                                        <p:attrNameLst>
                                          <p:attrName>style.visibility</p:attrName>
                                        </p:attrNameLst>
                                      </p:cBhvr>
                                      <p:to>
                                        <p:strVal val="visible"/>
                                      </p:to>
                                    </p:set>
                                    <p:animEffect filter="fade" transition="in">
                                      <p:cBhvr additive="repl">
                                        <p:cTn id="66" dur="1000"/>
                                        <p:tgtEl>
                                          <p:spTgt spid="870">
                                            <p:txEl>
                                              <p:pRg st="4" end="4"/>
                                            </p:txEl>
                                          </p:spTgt>
                                        </p:tgtEl>
                                      </p:cBhvr>
                                    </p:animEffect>
                                  </p:childTnLst>
                                </p:cTn>
                              </p:par>
                              <p:par>
                                <p:cTn id="67" nodeType="withEffect" fill="hold" presetClass="entr" presetID="10">
                                  <p:stCondLst>
                                    <p:cond delay="0"/>
                                  </p:stCondLst>
                                  <p:childTnLst>
                                    <p:set>
                                      <p:cBhvr>
                                        <p:cTn id="68" dur="1" fill="hold">
                                          <p:stCondLst>
                                            <p:cond delay="0"/>
                                          </p:stCondLst>
                                        </p:cTn>
                                        <p:tgtEl>
                                          <p:spTgt spid="870">
                                            <p:txEl>
                                              <p:pRg st="5" end="5"/>
                                            </p:txEl>
                                          </p:spTgt>
                                        </p:tgtEl>
                                        <p:attrNameLst>
                                          <p:attrName>style.visibility</p:attrName>
                                        </p:attrNameLst>
                                      </p:cBhvr>
                                      <p:to>
                                        <p:strVal val="visible"/>
                                      </p:to>
                                    </p:set>
                                    <p:animEffect filter="fade" transition="in">
                                      <p:cBhvr additive="repl">
                                        <p:cTn id="69" dur="1000"/>
                                        <p:tgtEl>
                                          <p:spTgt spid="870">
                                            <p:txEl>
                                              <p:pRg st="5" end="5"/>
                                            </p:txEl>
                                          </p:spTgt>
                                        </p:tgtEl>
                                      </p:cBhvr>
                                    </p:animEffect>
                                  </p:childTnLst>
                                </p:cTn>
                              </p:par>
                            </p:childTnLst>
                          </p:cTn>
                        </p:par>
                      </p:childTnLst>
                    </p:cTn>
                  </p:par>
                  <p:par>
                    <p:cTn id="70" fill="hold">
                      <p:stCondLst>
                        <p:cond delay="indefinite"/>
                      </p:stCondLst>
                      <p:childTnLst>
                        <p:par>
                          <p:cTn id="71" fill="hold">
                            <p:stCondLst>
                              <p:cond delay="0"/>
                            </p:stCondLst>
                            <p:childTnLst>
                              <p:par>
                                <p:cTn id="72" nodeType="clickEffect" fill="hold" presetClass="entr" presetID="10">
                                  <p:stCondLst>
                                    <p:cond delay="0"/>
                                  </p:stCondLst>
                                  <p:childTnLst>
                                    <p:set>
                                      <p:cBhvr>
                                        <p:cTn id="73" dur="1" fill="hold">
                                          <p:stCondLst>
                                            <p:cond delay="0"/>
                                          </p:stCondLst>
                                        </p:cTn>
                                        <p:tgtEl>
                                          <p:spTgt spid="871"/>
                                        </p:tgtEl>
                                        <p:attrNameLst>
                                          <p:attrName>style.visibility</p:attrName>
                                        </p:attrNameLst>
                                      </p:cBhvr>
                                      <p:to>
                                        <p:strVal val="visible"/>
                                      </p:to>
                                    </p:set>
                                    <p:animEffect filter="fade" transition="in">
                                      <p:cBhvr additive="repl">
                                        <p:cTn id="74" dur="10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Google Shape;874;p60"/>
          <p:cNvSpPr/>
          <p:nvPr/>
        </p:nvSpPr>
        <p:spPr>
          <a:xfrm>
            <a:off x="285840" y="1004760"/>
            <a:ext cx="11532600" cy="528660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876" name="PlaceHolder 1"/>
          <p:cNvSpPr>
            <a:spLocks noGrp="1"/>
          </p:cNvSpPr>
          <p:nvPr>
            <p:ph type="title"/>
          </p:nvPr>
        </p:nvSpPr>
        <p:spPr>
          <a:xfrm>
            <a:off x="285840" y="289080"/>
            <a:ext cx="6495840" cy="606240"/>
          </a:xfrm>
          <a:prstGeom prst="rect">
            <a:avLst/>
          </a:prstGeom>
          <a:noFill/>
          <a:ln w="0">
            <a:noFill/>
          </a:ln>
        </p:spPr>
        <p:txBody>
          <a:bodyPr anchor="t">
            <a:noAutofit/>
          </a:bodyPr>
          <a:p>
            <a:pPr indent="0">
              <a:lnSpc>
                <a:spcPct val="90000"/>
              </a:lnSpc>
              <a:buNone/>
              <a:tabLst>
                <a:tab algn="l" pos="0"/>
              </a:tabLst>
            </a:pPr>
            <a:r>
              <a:rPr b="0" lang="es-ES" sz="4400" spc="-1" strike="noStrike">
                <a:solidFill>
                  <a:schemeClr val="lt1"/>
                </a:solidFill>
                <a:latin typeface="Arial"/>
                <a:ea typeface="Arial"/>
              </a:rPr>
              <a:t>Lenguaje ensamblador</a:t>
            </a:r>
            <a:endParaRPr b="0" lang="es-AR" sz="4400" spc="-1" strike="noStrike">
              <a:solidFill>
                <a:srgbClr val="000000"/>
              </a:solidFill>
              <a:latin typeface="Arial"/>
            </a:endParaRPr>
          </a:p>
        </p:txBody>
      </p:sp>
      <p:sp>
        <p:nvSpPr>
          <p:cNvPr id="877" name="PlaceHolder 2"/>
          <p:cNvSpPr>
            <a:spLocks noGrp="1"/>
          </p:cNvSpPr>
          <p:nvPr>
            <p:ph/>
          </p:nvPr>
        </p:nvSpPr>
        <p:spPr>
          <a:xfrm>
            <a:off x="0" y="1643040"/>
            <a:ext cx="8229240" cy="5109840"/>
          </a:xfrm>
          <a:prstGeom prst="rect">
            <a:avLst/>
          </a:prstGeom>
          <a:noFill/>
          <a:ln w="0">
            <a:noFill/>
          </a:ln>
        </p:spPr>
        <p:txBody>
          <a:bodyPr anchor="t">
            <a:noAutofit/>
          </a:bodyPr>
          <a:p>
            <a:pPr marL="685800" indent="0">
              <a:lnSpc>
                <a:spcPct val="90000"/>
              </a:lnSpc>
              <a:buNone/>
              <a:tabLst>
                <a:tab algn="l" pos="0"/>
              </a:tabLst>
            </a:pPr>
            <a:r>
              <a:rPr b="0" lang="es-ES" sz="2000" spc="-1" strike="noStrike">
                <a:solidFill>
                  <a:schemeClr val="lt1"/>
                </a:solidFill>
                <a:latin typeface="Arial"/>
                <a:ea typeface="Arial"/>
              </a:rPr>
              <a:t>Nemotécnicos para los códigos hexadecimales:</a:t>
            </a:r>
            <a:endParaRPr b="0" lang="es-AR" sz="2000" spc="-1" strike="noStrike">
              <a:solidFill>
                <a:srgbClr val="000000"/>
              </a:solidFill>
              <a:latin typeface="Arial"/>
            </a:endParaRPr>
          </a:p>
          <a:p>
            <a:pPr marL="541440" indent="0">
              <a:lnSpc>
                <a:spcPct val="90000"/>
              </a:lnSpc>
              <a:spcBef>
                <a:spcPts val="499"/>
              </a:spcBef>
              <a:buNone/>
              <a:tabLst>
                <a:tab algn="l" pos="0"/>
              </a:tabLst>
            </a:pPr>
            <a:r>
              <a:rPr b="0" lang="es-ES" sz="2000" spc="-1" strike="noStrike">
                <a:solidFill>
                  <a:schemeClr val="lt1"/>
                </a:solidFill>
                <a:latin typeface="Consolas"/>
                <a:ea typeface="Consolas"/>
              </a:rPr>
              <a:t>A0 🡪 READ   3E 🡪 REG   1D 🡪 ADD   …</a:t>
            </a:r>
            <a:endParaRPr b="0" lang="es-AR" sz="2000" spc="-1" strike="noStrike">
              <a:solidFill>
                <a:srgbClr val="000000"/>
              </a:solidFill>
              <a:latin typeface="Arial"/>
            </a:endParaRPr>
          </a:p>
          <a:p>
            <a:pPr marL="685800" indent="0">
              <a:lnSpc>
                <a:spcPct val="90000"/>
              </a:lnSpc>
              <a:spcBef>
                <a:spcPts val="1199"/>
              </a:spcBef>
              <a:buNone/>
              <a:tabLst>
                <a:tab algn="l" pos="0"/>
              </a:tabLst>
            </a:pPr>
            <a:r>
              <a:rPr b="0" lang="es-ES" sz="2000" spc="-1" strike="noStrike">
                <a:solidFill>
                  <a:schemeClr val="lt1"/>
                </a:solidFill>
                <a:latin typeface="Arial"/>
                <a:ea typeface="Arial"/>
              </a:rPr>
              <a:t>Mayor legibilidad:</a:t>
            </a:r>
            <a:endParaRPr b="0" lang="es-AR" sz="2000" spc="-1" strike="noStrike">
              <a:solidFill>
                <a:srgbClr val="000000"/>
              </a:solidFill>
              <a:latin typeface="Arial"/>
            </a:endParaRPr>
          </a:p>
          <a:p>
            <a:pPr marL="541440" indent="0">
              <a:lnSpc>
                <a:spcPct val="90000"/>
              </a:lnSpc>
              <a:spcBef>
                <a:spcPts val="499"/>
              </a:spcBef>
              <a:buNone/>
              <a:tabLst>
                <a:tab algn="l" pos="0"/>
              </a:tabLst>
            </a:pPr>
            <a:r>
              <a:rPr b="0" lang="es-ES" sz="2000" spc="-1" strike="noStrike">
                <a:solidFill>
                  <a:schemeClr val="lt1"/>
                </a:solidFill>
                <a:latin typeface="Consolas"/>
                <a:ea typeface="Consolas"/>
              </a:rPr>
              <a:t>READ 2F</a:t>
            </a:r>
            <a:br>
              <a:rPr sz="2000"/>
            </a:br>
            <a:r>
              <a:rPr b="0" lang="es-ES" sz="2000" spc="-1" strike="noStrike">
                <a:solidFill>
                  <a:schemeClr val="lt1"/>
                </a:solidFill>
                <a:latin typeface="Consolas"/>
                <a:ea typeface="Consolas"/>
              </a:rPr>
              <a:t>REG 01 </a:t>
            </a:r>
            <a:br>
              <a:rPr sz="2000"/>
            </a:br>
            <a:r>
              <a:rPr b="0" lang="es-ES" sz="2000" spc="-1" strike="noStrike">
                <a:solidFill>
                  <a:schemeClr val="lt1"/>
                </a:solidFill>
                <a:latin typeface="Consolas"/>
                <a:ea typeface="Consolas"/>
              </a:rPr>
              <a:t>READ 30</a:t>
            </a:r>
            <a:br>
              <a:rPr sz="2000"/>
            </a:br>
            <a:r>
              <a:rPr b="0" lang="es-ES" sz="2000" spc="-1" strike="noStrike">
                <a:solidFill>
                  <a:schemeClr val="lt1"/>
                </a:solidFill>
                <a:latin typeface="Consolas"/>
                <a:ea typeface="Consolas"/>
              </a:rPr>
              <a:t>REG 02 </a:t>
            </a:r>
            <a:br>
              <a:rPr sz="2000"/>
            </a:br>
            <a:r>
              <a:rPr b="0" lang="es-ES" sz="2000" spc="-1" strike="noStrike">
                <a:solidFill>
                  <a:schemeClr val="lt1"/>
                </a:solidFill>
                <a:latin typeface="Consolas"/>
                <a:ea typeface="Consolas"/>
              </a:rPr>
              <a:t>ADD   </a:t>
            </a:r>
            <a:br>
              <a:rPr sz="2000"/>
            </a:br>
            <a:r>
              <a:rPr b="0" lang="es-ES" sz="2000" spc="-1" strike="noStrike">
                <a:solidFill>
                  <a:schemeClr val="lt1"/>
                </a:solidFill>
                <a:latin typeface="Consolas"/>
                <a:ea typeface="Consolas"/>
              </a:rPr>
              <a:t>WRITE 31</a:t>
            </a:r>
            <a:endParaRPr b="0" lang="es-AR" sz="2000" spc="-1" strike="noStrike">
              <a:solidFill>
                <a:srgbClr val="000000"/>
              </a:solidFill>
              <a:latin typeface="Arial"/>
            </a:endParaRPr>
          </a:p>
          <a:p>
            <a:pPr marL="361800" indent="0">
              <a:lnSpc>
                <a:spcPct val="90000"/>
              </a:lnSpc>
              <a:spcBef>
                <a:spcPts val="1199"/>
              </a:spcBef>
              <a:buNone/>
              <a:tabLst>
                <a:tab algn="l" pos="0"/>
              </a:tabLst>
            </a:pPr>
            <a:r>
              <a:rPr b="0" lang="es-ES" sz="2000" spc="-1" strike="noStrike">
                <a:solidFill>
                  <a:schemeClr val="lt1"/>
                </a:solidFill>
                <a:latin typeface="Arial"/>
                <a:ea typeface="Arial"/>
              </a:rPr>
              <a:t>Lenguaje de nivel medio</a:t>
            </a:r>
            <a:endParaRPr b="0" lang="es-AR" sz="2000" spc="-1" strike="noStrike">
              <a:solidFill>
                <a:srgbClr val="000000"/>
              </a:solidFill>
              <a:latin typeface="Arial"/>
            </a:endParaRPr>
          </a:p>
        </p:txBody>
      </p:sp>
      <p:grpSp>
        <p:nvGrpSpPr>
          <p:cNvPr id="878" name="Google Shape;877;p60"/>
          <p:cNvGrpSpPr/>
          <p:nvPr/>
        </p:nvGrpSpPr>
        <p:grpSpPr>
          <a:xfrm>
            <a:off x="7977240" y="3909240"/>
            <a:ext cx="3340440" cy="1832760"/>
            <a:chOff x="7977240" y="3909240"/>
            <a:chExt cx="3340440" cy="1832760"/>
          </a:xfrm>
        </p:grpSpPr>
        <p:sp>
          <p:nvSpPr>
            <p:cNvPr id="879" name="Google Shape;878;p60"/>
            <p:cNvSpPr/>
            <p:nvPr/>
          </p:nvSpPr>
          <p:spPr>
            <a:xfrm>
              <a:off x="7977240" y="5041080"/>
              <a:ext cx="3340440" cy="700920"/>
            </a:xfrm>
            <a:prstGeom prst="rect">
              <a:avLst/>
            </a:prstGeom>
            <a:solidFill>
              <a:schemeClr val="accent1"/>
            </a:solidFill>
            <a:ln w="12700">
              <a:solidFill>
                <a:srgbClr val="00518c"/>
              </a:solidFill>
              <a:miter/>
            </a:ln>
            <a:effectLst>
              <a:outerShdw algn="tl" blurRad="50760" dir="2700000" dist="37674" rotWithShape="0">
                <a:srgbClr val="000000">
                  <a:alpha val="40000"/>
                </a:srgbClr>
              </a:outerShdw>
            </a:effectLst>
          </p:spPr>
          <p:style>
            <a:lnRef idx="0"/>
            <a:fillRef idx="0"/>
            <a:effectRef idx="0"/>
            <a:fontRef idx="minor"/>
          </p:style>
          <p:txBody>
            <a:bodyPr anchor="t">
              <a:spAutoFit/>
            </a:bodyPr>
            <a:p>
              <a:pPr algn="ctr">
                <a:lnSpc>
                  <a:spcPct val="100000"/>
                </a:lnSpc>
                <a:tabLst>
                  <a:tab algn="l" pos="0"/>
                </a:tabLst>
              </a:pPr>
              <a:r>
                <a:rPr b="0" lang="es-ES" sz="2000" spc="-1" strike="noStrike">
                  <a:solidFill>
                    <a:schemeClr val="lt1"/>
                  </a:solidFill>
                  <a:latin typeface="Cambria"/>
                  <a:ea typeface="Cambria"/>
                </a:rPr>
                <a:t>Código objeto</a:t>
              </a:r>
              <a:br>
                <a:rPr sz="2000"/>
              </a:br>
              <a:r>
                <a:rPr b="0" lang="es-ES" sz="2000" spc="-1" strike="noStrike">
                  <a:solidFill>
                    <a:schemeClr val="lt1"/>
                  </a:solidFill>
                  <a:latin typeface="Cambria"/>
                  <a:ea typeface="Cambria"/>
                </a:rPr>
                <a:t>(lenguaje máquina)</a:t>
              </a:r>
              <a:endParaRPr b="0" lang="es-AR" sz="2000" spc="-1" strike="noStrike">
                <a:solidFill>
                  <a:srgbClr val="000000"/>
                </a:solidFill>
                <a:latin typeface="Arial"/>
              </a:endParaRPr>
            </a:p>
          </p:txBody>
        </p:sp>
        <p:cxnSp>
          <p:nvCxnSpPr>
            <p:cNvPr id="880" name="Google Shape;879;p60"/>
            <p:cNvCxnSpPr/>
            <p:nvPr/>
          </p:nvCxnSpPr>
          <p:spPr>
            <a:xfrm>
              <a:off x="9625320" y="3909240"/>
              <a:ext cx="360" cy="982080"/>
            </a:xfrm>
            <a:prstGeom prst="straightConnector1">
              <a:avLst/>
            </a:prstGeom>
            <a:ln w="57150">
              <a:solidFill>
                <a:srgbClr val="ffc000"/>
              </a:solidFill>
              <a:round/>
              <a:tailEnd len="med" type="stealth" w="med"/>
            </a:ln>
          </p:spPr>
        </p:cxnSp>
      </p:grpSp>
      <p:grpSp>
        <p:nvGrpSpPr>
          <p:cNvPr id="881" name="Google Shape;880;p60"/>
          <p:cNvGrpSpPr/>
          <p:nvPr/>
        </p:nvGrpSpPr>
        <p:grpSpPr>
          <a:xfrm>
            <a:off x="8026560" y="2169720"/>
            <a:ext cx="3232440" cy="2009160"/>
            <a:chOff x="8026560" y="2169720"/>
            <a:chExt cx="3232440" cy="2009160"/>
          </a:xfrm>
        </p:grpSpPr>
        <p:sp>
          <p:nvSpPr>
            <p:cNvPr id="882" name="Google Shape;881;p60"/>
            <p:cNvSpPr/>
            <p:nvPr/>
          </p:nvSpPr>
          <p:spPr>
            <a:xfrm>
              <a:off x="8026560" y="3173040"/>
              <a:ext cx="3232440" cy="1005840"/>
            </a:xfrm>
            <a:prstGeom prst="rect">
              <a:avLst/>
            </a:prstGeom>
            <a:solidFill>
              <a:schemeClr val="accent6"/>
            </a:solidFill>
            <a:ln w="12700">
              <a:solidFill>
                <a:srgbClr val="00518c"/>
              </a:solidFill>
              <a:miter/>
            </a:ln>
            <a:effectLst>
              <a:outerShdw algn="tl" blurRad="50760" dir="2700000" dist="37674" rotWithShape="0">
                <a:srgbClr val="000000">
                  <a:alpha val="40000"/>
                </a:srgbClr>
              </a:outerShdw>
            </a:effectLst>
          </p:spPr>
          <p:style>
            <a:lnRef idx="0"/>
            <a:fillRef idx="0"/>
            <a:effectRef idx="0"/>
            <a:fontRef idx="minor"/>
          </p:style>
          <p:txBody>
            <a:bodyPr anchor="t">
              <a:spAutoFit/>
            </a:bodyPr>
            <a:p>
              <a:pPr algn="ctr">
                <a:lnSpc>
                  <a:spcPct val="100000"/>
                </a:lnSpc>
                <a:tabLst>
                  <a:tab algn="l" pos="0"/>
                </a:tabLst>
              </a:pPr>
              <a:br>
                <a:rPr sz="2000"/>
              </a:br>
              <a:r>
                <a:rPr b="0" lang="es-ES" sz="2000" spc="-1" strike="noStrike">
                  <a:solidFill>
                    <a:schemeClr val="lt1"/>
                  </a:solidFill>
                  <a:latin typeface="Cambria"/>
                  <a:ea typeface="Cambria"/>
                </a:rPr>
                <a:t>Programa ensamblador</a:t>
              </a:r>
              <a:br>
                <a:rPr sz="2000"/>
              </a:br>
              <a:endParaRPr b="0" lang="es-AR" sz="2000" spc="-1" strike="noStrike">
                <a:solidFill>
                  <a:srgbClr val="000000"/>
                </a:solidFill>
                <a:latin typeface="Arial"/>
              </a:endParaRPr>
            </a:p>
          </p:txBody>
        </p:sp>
        <p:cxnSp>
          <p:nvCxnSpPr>
            <p:cNvPr id="883" name="Google Shape;882;p60"/>
            <p:cNvCxnSpPr/>
            <p:nvPr/>
          </p:nvCxnSpPr>
          <p:spPr>
            <a:xfrm flipH="1">
              <a:off x="9630000" y="2169720"/>
              <a:ext cx="6120" cy="1003320"/>
            </a:xfrm>
            <a:prstGeom prst="straightConnector1">
              <a:avLst/>
            </a:prstGeom>
            <a:ln w="57150">
              <a:solidFill>
                <a:srgbClr val="ffc000"/>
              </a:solidFill>
              <a:round/>
              <a:tailEnd len="med" type="stealth" w="med"/>
            </a:ln>
          </p:spPr>
        </p:cxnSp>
      </p:grpSp>
      <p:sp>
        <p:nvSpPr>
          <p:cNvPr id="884" name="Google Shape;883;p60"/>
          <p:cNvSpPr/>
          <p:nvPr/>
        </p:nvSpPr>
        <p:spPr>
          <a:xfrm>
            <a:off x="8008920" y="1353240"/>
            <a:ext cx="3308760" cy="1310760"/>
          </a:xfrm>
          <a:prstGeom prst="rect">
            <a:avLst/>
          </a:prstGeom>
          <a:solidFill>
            <a:schemeClr val="accent1"/>
          </a:solidFill>
          <a:ln w="12700">
            <a:solidFill>
              <a:srgbClr val="00518c"/>
            </a:solidFill>
            <a:miter/>
          </a:ln>
          <a:effectLst>
            <a:outerShdw algn="tl" blurRad="50760" dir="2700000" dist="37674" rotWithShape="0">
              <a:srgbClr val="000000">
                <a:alpha val="40000"/>
              </a:srgbClr>
            </a:outerShdw>
          </a:effectLst>
        </p:spPr>
        <p:style>
          <a:lnRef idx="0"/>
          <a:fillRef idx="0"/>
          <a:effectRef idx="0"/>
          <a:fontRef idx="minor"/>
        </p:style>
        <p:txBody>
          <a:bodyPr anchor="t">
            <a:spAutoFit/>
          </a:bodyPr>
          <a:p>
            <a:pPr algn="ctr">
              <a:lnSpc>
                <a:spcPct val="100000"/>
              </a:lnSpc>
              <a:tabLst>
                <a:tab algn="l" pos="0"/>
              </a:tabLst>
            </a:pPr>
            <a:br>
              <a:rPr sz="2000"/>
            </a:br>
            <a:r>
              <a:rPr b="0" lang="es-ES" sz="2000" spc="-1" strike="noStrike">
                <a:solidFill>
                  <a:schemeClr val="lt1"/>
                </a:solidFill>
                <a:latin typeface="Cambria"/>
                <a:ea typeface="Cambria"/>
              </a:rPr>
              <a:t>Código fuente</a:t>
            </a:r>
            <a:br>
              <a:rPr sz="2000"/>
            </a:br>
            <a:r>
              <a:rPr b="0" lang="es-ES" sz="2000" spc="-1" strike="noStrike">
                <a:solidFill>
                  <a:schemeClr val="lt1"/>
                </a:solidFill>
                <a:latin typeface="Cambria"/>
                <a:ea typeface="Cambria"/>
              </a:rPr>
              <a:t>(lenguaje ensamblador)</a:t>
            </a:r>
            <a:br>
              <a:rPr sz="2000"/>
            </a:br>
            <a:endParaRPr b="0" lang="es-AR" sz="2000" spc="-1" strike="noStrike">
              <a:solidFill>
                <a:srgbClr val="000000"/>
              </a:solidFill>
              <a:latin typeface="Arial"/>
            </a:endParaRPr>
          </a:p>
        </p:txBody>
      </p:sp>
      <p:sp>
        <p:nvSpPr>
          <p:cNvPr id="885" name="Google Shape;884;p60"/>
          <p:cNvSpPr/>
          <p:nvPr/>
        </p:nvSpPr>
        <p:spPr>
          <a:xfrm>
            <a:off x="2880" y="655308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ffffff"/>
              </a:solidFill>
              <a:latin typeface="Arial"/>
            </a:endParaRPr>
          </a:p>
        </p:txBody>
      </p:sp>
    </p:spTree>
  </p:cSld>
  <p:transition spd="med">
    <p:fade thruBlk="true"/>
  </p:transition>
  <p:timing>
    <p:tnLst>
      <p:par>
        <p:cTn id="75" dur="indefinite" restart="never" nodeType="tmRoot">
          <p:childTnLst>
            <p:seq>
              <p:cTn id="76" dur="indefinite" nodeType="mainSeq">
                <p:childTnLst>
                  <p:par>
                    <p:cTn id="77" fill="hold">
                      <p:stCondLst>
                        <p:cond delay="0"/>
                      </p:stCondLst>
                      <p:childTnLst>
                        <p:par>
                          <p:cTn id="78" fill="hold">
                            <p:stCondLst>
                              <p:cond delay="0"/>
                            </p:stCondLst>
                            <p:childTnLst>
                              <p:par>
                                <p:cTn id="79" nodeType="withEffect" fill="hold" presetClass="entr" presetID="10">
                                  <p:stCondLst>
                                    <p:cond delay="0"/>
                                  </p:stCondLst>
                                  <p:childTnLst>
                                    <p:set>
                                      <p:cBhvr>
                                        <p:cTn id="80" dur="1" fill="hold">
                                          <p:stCondLst>
                                            <p:cond delay="0"/>
                                          </p:stCondLst>
                                        </p:cTn>
                                        <p:tgtEl>
                                          <p:spTgt spid="877">
                                            <p:txEl>
                                              <p:pRg st="0" end="0"/>
                                            </p:txEl>
                                          </p:spTgt>
                                        </p:tgtEl>
                                        <p:attrNameLst>
                                          <p:attrName>style.visibility</p:attrName>
                                        </p:attrNameLst>
                                      </p:cBhvr>
                                      <p:to>
                                        <p:strVal val="visible"/>
                                      </p:to>
                                    </p:set>
                                    <p:animEffect filter="fade" transition="in">
                                      <p:cBhvr additive="repl">
                                        <p:cTn id="81" dur="1000"/>
                                        <p:tgtEl>
                                          <p:spTgt spid="877">
                                            <p:txEl>
                                              <p:pRg st="0" end="0"/>
                                            </p:txEl>
                                          </p:spTgt>
                                        </p:tgtEl>
                                      </p:cBhvr>
                                    </p:animEffect>
                                  </p:childTnLst>
                                </p:cTn>
                              </p:par>
                              <p:par>
                                <p:cTn id="82" nodeType="withEffect" fill="hold" presetClass="entr" presetID="10">
                                  <p:stCondLst>
                                    <p:cond delay="0"/>
                                  </p:stCondLst>
                                  <p:childTnLst>
                                    <p:set>
                                      <p:cBhvr>
                                        <p:cTn id="83" dur="1" fill="hold">
                                          <p:stCondLst>
                                            <p:cond delay="0"/>
                                          </p:stCondLst>
                                        </p:cTn>
                                        <p:tgtEl>
                                          <p:spTgt spid="877">
                                            <p:txEl>
                                              <p:pRg st="1" end="1"/>
                                            </p:txEl>
                                          </p:spTgt>
                                        </p:tgtEl>
                                        <p:attrNameLst>
                                          <p:attrName>style.visibility</p:attrName>
                                        </p:attrNameLst>
                                      </p:cBhvr>
                                      <p:to>
                                        <p:strVal val="visible"/>
                                      </p:to>
                                    </p:set>
                                    <p:animEffect filter="fade" transition="in">
                                      <p:cBhvr additive="repl">
                                        <p:cTn id="84" dur="1000"/>
                                        <p:tgtEl>
                                          <p:spTgt spid="877">
                                            <p:txEl>
                                              <p:pRg st="1" end="1"/>
                                            </p:txEl>
                                          </p:spTgt>
                                        </p:tgtEl>
                                      </p:cBhvr>
                                    </p:animEffect>
                                  </p:childTnLst>
                                </p:cTn>
                              </p:par>
                              <p:par>
                                <p:cTn id="85" nodeType="withEffect" fill="hold" presetClass="entr" presetID="10">
                                  <p:stCondLst>
                                    <p:cond delay="0"/>
                                  </p:stCondLst>
                                  <p:childTnLst>
                                    <p:set>
                                      <p:cBhvr>
                                        <p:cTn id="86" dur="1" fill="hold">
                                          <p:stCondLst>
                                            <p:cond delay="0"/>
                                          </p:stCondLst>
                                        </p:cTn>
                                        <p:tgtEl>
                                          <p:spTgt spid="877">
                                            <p:txEl>
                                              <p:pRg st="2" end="2"/>
                                            </p:txEl>
                                          </p:spTgt>
                                        </p:tgtEl>
                                        <p:attrNameLst>
                                          <p:attrName>style.visibility</p:attrName>
                                        </p:attrNameLst>
                                      </p:cBhvr>
                                      <p:to>
                                        <p:strVal val="visible"/>
                                      </p:to>
                                    </p:set>
                                    <p:animEffect filter="fade" transition="in">
                                      <p:cBhvr additive="repl">
                                        <p:cTn id="87" dur="1000"/>
                                        <p:tgtEl>
                                          <p:spTgt spid="877">
                                            <p:txEl>
                                              <p:pRg st="2" end="2"/>
                                            </p:txEl>
                                          </p:spTgt>
                                        </p:tgtEl>
                                      </p:cBhvr>
                                    </p:animEffect>
                                  </p:childTnLst>
                                </p:cTn>
                              </p:par>
                              <p:par>
                                <p:cTn id="88" nodeType="withEffect" fill="hold" presetClass="entr" presetID="10">
                                  <p:stCondLst>
                                    <p:cond delay="0"/>
                                  </p:stCondLst>
                                  <p:childTnLst>
                                    <p:set>
                                      <p:cBhvr>
                                        <p:cTn id="89" dur="1" fill="hold">
                                          <p:stCondLst>
                                            <p:cond delay="0"/>
                                          </p:stCondLst>
                                        </p:cTn>
                                        <p:tgtEl>
                                          <p:spTgt spid="877">
                                            <p:txEl>
                                              <p:pRg st="3" end="3"/>
                                            </p:txEl>
                                          </p:spTgt>
                                        </p:tgtEl>
                                        <p:attrNameLst>
                                          <p:attrName>style.visibility</p:attrName>
                                        </p:attrNameLst>
                                      </p:cBhvr>
                                      <p:to>
                                        <p:strVal val="visible"/>
                                      </p:to>
                                    </p:set>
                                    <p:animEffect filter="fade" transition="in">
                                      <p:cBhvr additive="repl">
                                        <p:cTn id="90" dur="1000"/>
                                        <p:tgtEl>
                                          <p:spTgt spid="877">
                                            <p:txEl>
                                              <p:pRg st="3" end="3"/>
                                            </p:txEl>
                                          </p:spTgt>
                                        </p:tgtEl>
                                      </p:cBhvr>
                                    </p:animEffect>
                                  </p:childTnLst>
                                </p:cTn>
                              </p:par>
                              <p:par>
                                <p:cTn id="91" nodeType="withEffect" fill="hold" presetClass="entr" presetID="10">
                                  <p:stCondLst>
                                    <p:cond delay="0"/>
                                  </p:stCondLst>
                                  <p:childTnLst>
                                    <p:set>
                                      <p:cBhvr>
                                        <p:cTn id="92" dur="1" fill="hold">
                                          <p:stCondLst>
                                            <p:cond delay="0"/>
                                          </p:stCondLst>
                                        </p:cTn>
                                        <p:tgtEl>
                                          <p:spTgt spid="877">
                                            <p:txEl>
                                              <p:pRg st="4" end="4"/>
                                            </p:txEl>
                                          </p:spTgt>
                                        </p:tgtEl>
                                        <p:attrNameLst>
                                          <p:attrName>style.visibility</p:attrName>
                                        </p:attrNameLst>
                                      </p:cBhvr>
                                      <p:to>
                                        <p:strVal val="visible"/>
                                      </p:to>
                                    </p:set>
                                    <p:animEffect filter="fade" transition="in">
                                      <p:cBhvr additive="repl">
                                        <p:cTn id="93" dur="1000"/>
                                        <p:tgtEl>
                                          <p:spTgt spid="877">
                                            <p:txEl>
                                              <p:pRg st="4" end="4"/>
                                            </p:txEl>
                                          </p:spTgt>
                                        </p:tgtEl>
                                      </p:cBhvr>
                                    </p:animEffect>
                                  </p:childTnLst>
                                </p:cTn>
                              </p:par>
                            </p:childTnLst>
                          </p:cTn>
                        </p:par>
                      </p:childTnLst>
                    </p:cTn>
                  </p:par>
                  <p:par>
                    <p:cTn id="94" fill="hold">
                      <p:stCondLst>
                        <p:cond delay="indefinite"/>
                      </p:stCondLst>
                      <p:childTnLst>
                        <p:par>
                          <p:cTn id="95" fill="hold">
                            <p:stCondLst>
                              <p:cond delay="0"/>
                            </p:stCondLst>
                            <p:childTnLst>
                              <p:par>
                                <p:cTn id="96" nodeType="clickEffect" fill="hold" presetClass="entr" presetID="10">
                                  <p:stCondLst>
                                    <p:cond delay="0"/>
                                  </p:stCondLst>
                                  <p:childTnLst>
                                    <p:set>
                                      <p:cBhvr>
                                        <p:cTn id="97" dur="1" fill="hold">
                                          <p:stCondLst>
                                            <p:cond delay="0"/>
                                          </p:stCondLst>
                                        </p:cTn>
                                        <p:tgtEl>
                                          <p:spTgt spid="884"/>
                                        </p:tgtEl>
                                        <p:attrNameLst>
                                          <p:attrName>style.visibility</p:attrName>
                                        </p:attrNameLst>
                                      </p:cBhvr>
                                      <p:to>
                                        <p:strVal val="visible"/>
                                      </p:to>
                                    </p:set>
                                    <p:animEffect filter="fade" transition="in">
                                      <p:cBhvr additive="repl">
                                        <p:cTn id="98" dur="1000"/>
                                        <p:tgtEl>
                                          <p:spTgt spid="884"/>
                                        </p:tgtEl>
                                      </p:cBhvr>
                                    </p:animEffec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0">
                                  <p:stCondLst>
                                    <p:cond delay="0"/>
                                  </p:stCondLst>
                                  <p:childTnLst>
                                    <p:set>
                                      <p:cBhvr>
                                        <p:cTn id="102" dur="1" fill="hold">
                                          <p:stCondLst>
                                            <p:cond delay="0"/>
                                          </p:stCondLst>
                                        </p:cTn>
                                        <p:tgtEl>
                                          <p:spTgt spid="881"/>
                                        </p:tgtEl>
                                        <p:attrNameLst>
                                          <p:attrName>style.visibility</p:attrName>
                                        </p:attrNameLst>
                                      </p:cBhvr>
                                      <p:to>
                                        <p:strVal val="visible"/>
                                      </p:to>
                                    </p:set>
                                    <p:animEffect filter="fade" transition="in">
                                      <p:cBhvr additive="repl">
                                        <p:cTn id="103" dur="1000"/>
                                        <p:tgtEl>
                                          <p:spTgt spid="881"/>
                                        </p:tgtEl>
                                      </p:cBhvr>
                                    </p:animEffect>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10">
                                  <p:stCondLst>
                                    <p:cond delay="0"/>
                                  </p:stCondLst>
                                  <p:childTnLst>
                                    <p:set>
                                      <p:cBhvr>
                                        <p:cTn id="107" dur="1" fill="hold">
                                          <p:stCondLst>
                                            <p:cond delay="0"/>
                                          </p:stCondLst>
                                        </p:cTn>
                                        <p:tgtEl>
                                          <p:spTgt spid="878"/>
                                        </p:tgtEl>
                                        <p:attrNameLst>
                                          <p:attrName>style.visibility</p:attrName>
                                        </p:attrNameLst>
                                      </p:cBhvr>
                                      <p:to>
                                        <p:strVal val="visible"/>
                                      </p:to>
                                    </p:set>
                                    <p:animEffect filter="fade" transition="in">
                                      <p:cBhvr additive="repl">
                                        <p:cTn id="108"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title"/>
          </p:nvPr>
        </p:nvSpPr>
        <p:spPr>
          <a:xfrm>
            <a:off x="335520" y="2540160"/>
            <a:ext cx="8396640" cy="3352320"/>
          </a:xfrm>
          <a:prstGeom prst="rect">
            <a:avLst/>
          </a:prstGeom>
          <a:noFill/>
          <a:ln w="0">
            <a:noFill/>
          </a:ln>
        </p:spPr>
        <p:txBody>
          <a:bodyPr anchor="t">
            <a:normAutofit/>
          </a:bodyPr>
          <a:p>
            <a:pPr indent="0">
              <a:lnSpc>
                <a:spcPct val="90000"/>
              </a:lnSpc>
              <a:buNone/>
              <a:tabLst>
                <a:tab algn="l" pos="0"/>
              </a:tabLst>
            </a:pPr>
            <a:r>
              <a:rPr b="0" lang="es-ES" sz="6600" spc="-1" strike="noStrike">
                <a:solidFill>
                  <a:schemeClr val="lt1"/>
                </a:solidFill>
                <a:latin typeface="Arial"/>
                <a:ea typeface="Arial"/>
              </a:rPr>
              <a:t>Lenguajes de Programación de Alto Nivel</a:t>
            </a:r>
            <a:endParaRPr b="0" lang="es-AR" sz="6600" spc="-1" strike="noStrike">
              <a:solidFill>
                <a:srgbClr val="000000"/>
              </a:solidFill>
              <a:latin typeface="Arial"/>
            </a:endParaRPr>
          </a:p>
        </p:txBody>
      </p:sp>
      <p:sp>
        <p:nvSpPr>
          <p:cNvPr id="887" name="Google Shape;890;p61"/>
          <p:cNvSpPr/>
          <p:nvPr/>
        </p:nvSpPr>
        <p:spPr>
          <a:xfrm>
            <a:off x="335520" y="65253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000000"/>
              </a:solidFill>
              <a:latin typeface="Arial"/>
            </a:endParaRPr>
          </a:p>
        </p:txBody>
      </p:sp>
      <p:sp>
        <p:nvSpPr>
          <p:cNvPr id="888" name="Google Shape;891;p61"/>
          <p:cNvSpPr/>
          <p:nvPr/>
        </p:nvSpPr>
        <p:spPr>
          <a:xfrm>
            <a:off x="6263640" y="668952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889" name="Google Shape;892;p61"/>
          <p:cNvSpPr/>
          <p:nvPr/>
        </p:nvSpPr>
        <p:spPr>
          <a:xfrm rot="10800000">
            <a:off x="-3116160" y="-271080"/>
            <a:ext cx="9753120" cy="425160"/>
          </a:xfrm>
          <a:prstGeom prst="rect">
            <a:avLst/>
          </a:prstGeom>
          <a:gradFill rotWithShape="0">
            <a:gsLst>
              <a:gs pos="10000">
                <a:srgbClr val="ffffff">
                  <a:alpha val="15294"/>
                </a:srgbClr>
              </a:gs>
              <a:gs pos="100000">
                <a:srgbClr val="9e7400"/>
              </a:gs>
            </a:gsLst>
            <a:lin ang="189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p:transition spd="med">
    <p:fade thruBlk="tru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1" name="Google Shape;389;p35" descr="Una carretera con coches&#10;&#10;Descripción generada automáticamente con confianza media"/>
          <p:cNvPicPr/>
          <p:nvPr/>
        </p:nvPicPr>
        <p:blipFill>
          <a:blip r:embed="rId1"/>
          <a:stretch/>
        </p:blipFill>
        <p:spPr>
          <a:xfrm>
            <a:off x="-95040" y="0"/>
            <a:ext cx="12286800" cy="6857640"/>
          </a:xfrm>
          <a:prstGeom prst="rect">
            <a:avLst/>
          </a:prstGeom>
          <a:ln w="0">
            <a:noFill/>
          </a:ln>
        </p:spPr>
      </p:pic>
      <p:sp>
        <p:nvSpPr>
          <p:cNvPr id="492" name="Google Shape;390;p35"/>
          <p:cNvSpPr/>
          <p:nvPr/>
        </p:nvSpPr>
        <p:spPr>
          <a:xfrm>
            <a:off x="559080" y="1544400"/>
            <a:ext cx="11161800" cy="4185360"/>
          </a:xfrm>
          <a:prstGeom prst="rect">
            <a:avLst/>
          </a:prstGeom>
          <a:solidFill>
            <a:schemeClr val="dk1">
              <a:alpha val="70000"/>
            </a:schemeClr>
          </a:solidFill>
          <a:ln w="0">
            <a:noFill/>
          </a:ln>
        </p:spPr>
        <p:style>
          <a:lnRef idx="0"/>
          <a:fillRef idx="0"/>
          <a:effectRef idx="0"/>
          <a:fontRef idx="minor"/>
        </p:style>
        <p:txBody>
          <a:bodyPr anchor="t">
            <a:noAutofit/>
          </a:bodyPr>
          <a:p>
            <a:pPr>
              <a:lnSpc>
                <a:spcPct val="100000"/>
              </a:lnSpc>
              <a:tabLst>
                <a:tab algn="l" pos="0"/>
              </a:tabLst>
            </a:pPr>
            <a:r>
              <a:rPr b="1" lang="es-ES" sz="1400" spc="-1" strike="noStrike">
                <a:solidFill>
                  <a:schemeClr val="lt1"/>
                </a:solidFill>
                <a:latin typeface="Arial"/>
                <a:ea typeface="Arial"/>
              </a:rPr>
              <a:t>Cátedra: Algoritmos y Estructuras de Datos I</a:t>
            </a:r>
            <a:r>
              <a:rPr b="0" lang="es-ES" sz="1400" spc="-1" strike="noStrike">
                <a:solidFill>
                  <a:schemeClr val="lt1"/>
                </a:solidFill>
                <a:latin typeface="Arial"/>
                <a:ea typeface="Arial"/>
              </a:rPr>
              <a:t> </a:t>
            </a:r>
            <a:br>
              <a:rPr sz="1400"/>
            </a:br>
            <a:br>
              <a:rPr sz="1400"/>
            </a:br>
            <a:r>
              <a:rPr b="1" lang="es-ES" sz="1400" spc="-1" strike="noStrike">
                <a:solidFill>
                  <a:srgbClr val="3fafff"/>
                </a:solidFill>
                <a:latin typeface="Arial"/>
                <a:ea typeface="Arial"/>
              </a:rPr>
              <a:t>Síntesis introductoria</a:t>
            </a:r>
            <a:r>
              <a:rPr b="0" lang="es-ES" sz="1400" spc="-1" strike="noStrike">
                <a:solidFill>
                  <a:srgbClr val="3fafff"/>
                </a:solidFill>
                <a:latin typeface="Arial"/>
                <a:ea typeface="Arial"/>
              </a:rPr>
              <a:t> </a:t>
            </a:r>
            <a:br>
              <a:rPr sz="1400"/>
            </a:br>
            <a:r>
              <a:rPr b="0" lang="es-ES" sz="1400" spc="-1" strike="noStrike">
                <a:solidFill>
                  <a:schemeClr val="lt1"/>
                </a:solidFill>
                <a:latin typeface="Arial"/>
                <a:ea typeface="Arial"/>
              </a:rPr>
              <a:t>Esta Cátedra propone a los alumnos adquirir las herramientas necesarias para resolver problemas  por medio de algoritmos y su respectiva representación a través de estructura de datos. Para ello, se trabaja a partir de diferentes situaciones problemáticas y se busca encontrar soluciones algorítmicas. Esto permitirá adquirir el concepto de abstracción para lograr modelizar los datos de un problema en una estructura de datos. </a:t>
            </a:r>
            <a:br>
              <a:rPr sz="1400"/>
            </a:br>
            <a:br>
              <a:rPr sz="1400"/>
            </a:br>
            <a:r>
              <a:rPr b="1" lang="es-ES" sz="1400" spc="-1" strike="noStrike">
                <a:solidFill>
                  <a:srgbClr val="3fafff"/>
                </a:solidFill>
                <a:latin typeface="Arial"/>
                <a:ea typeface="Arial"/>
              </a:rPr>
              <a:t>Capacidades profesionales </a:t>
            </a:r>
            <a:br>
              <a:rPr sz="1400"/>
            </a:br>
            <a:r>
              <a:rPr b="0" lang="es-ES" sz="1400" spc="-1" strike="noStrike">
                <a:solidFill>
                  <a:schemeClr val="lt1"/>
                </a:solidFill>
                <a:latin typeface="Arial"/>
                <a:ea typeface="Arial"/>
              </a:rPr>
              <a:t>Se espera que al finalizar el cursado del módulo los estudiantes sean capaces de: </a:t>
            </a:r>
            <a:br>
              <a:rPr sz="1400"/>
            </a:br>
            <a:r>
              <a:rPr b="0" lang="es-ES" sz="1400" spc="-1" strike="noStrike">
                <a:solidFill>
                  <a:schemeClr val="lt1"/>
                </a:solidFill>
                <a:latin typeface="Arial"/>
                <a:ea typeface="Arial"/>
              </a:rPr>
              <a:t>Identificar y resolver problemas propios de los sistemas de información a partir de soluciones algorítmicas. </a:t>
            </a: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 </a:t>
            </a:r>
            <a:r>
              <a:rPr b="0" lang="es-ES" sz="1400" spc="-1" strike="noStrike">
                <a:solidFill>
                  <a:schemeClr val="lt1"/>
                </a:solidFill>
                <a:latin typeface="Arial"/>
                <a:ea typeface="Arial"/>
              </a:rPr>
              <a:t>Implementar los algoritmos y representarlos a través de estructuras de datos.</a:t>
            </a: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Incorporar la abstracción para modelizar datos de un problema en una estructura.</a:t>
            </a:r>
            <a:endParaRPr b="0" lang="es-AR" sz="1400" spc="-1" strike="noStrike">
              <a:solidFill>
                <a:srgbClr val="ffffff"/>
              </a:solidFill>
              <a:latin typeface="Arial"/>
            </a:endParaRPr>
          </a:p>
          <a:p>
            <a:pPr>
              <a:lnSpc>
                <a:spcPct val="100000"/>
              </a:lnSpc>
              <a:tabLst>
                <a:tab algn="l" pos="0"/>
              </a:tabLst>
            </a:pPr>
            <a:br>
              <a:rPr sz="1400"/>
            </a:br>
            <a:r>
              <a:rPr b="1" lang="es-ES" sz="1400" spc="-1" strike="noStrike">
                <a:solidFill>
                  <a:srgbClr val="3fafff"/>
                </a:solidFill>
                <a:latin typeface="Arial"/>
                <a:ea typeface="Arial"/>
              </a:rPr>
              <a:t> </a:t>
            </a:r>
            <a:r>
              <a:rPr b="1" lang="es-ES" sz="1400" spc="-1" strike="noStrike">
                <a:solidFill>
                  <a:srgbClr val="3fafff"/>
                </a:solidFill>
                <a:latin typeface="Arial"/>
                <a:ea typeface="Arial"/>
              </a:rPr>
              <a:t>Contenidos</a:t>
            </a:r>
            <a:r>
              <a:rPr b="0" lang="es-ES" sz="1400" spc="-1" strike="noStrike">
                <a:solidFill>
                  <a:srgbClr val="3fafff"/>
                </a:solidFill>
                <a:latin typeface="Arial"/>
                <a:ea typeface="Arial"/>
              </a:rPr>
              <a:t> </a:t>
            </a:r>
            <a:br>
              <a:rPr sz="1400"/>
            </a:br>
            <a:r>
              <a:rPr b="0" lang="es-ES" sz="1400" spc="-1" strike="noStrike">
                <a:solidFill>
                  <a:schemeClr val="lt1"/>
                </a:solidFill>
                <a:latin typeface="Arial"/>
                <a:ea typeface="Arial"/>
              </a:rPr>
              <a:t>Comprensión de resolución de problemas. Concepto de algoritmo. Constantes y variables. Estructuras de repetición y de control, estructura de selección simple y múltiple. Contadores y acumuladores. Modularización y parámetros. Estructuras de datos estáticas (arreglos y matrices). Operaciones de alta y baja modificación. Algoritmos de búsqueda y métodos de ordenamiento. Cortes de control. Punteros como referencias a memorias. Introducción a la programación orientada a objetos: objeto, mensaje, clases, métodos y atributos</a:t>
            </a:r>
            <a:endParaRPr b="0" lang="es-AR" sz="1400" spc="-1" strike="noStrike">
              <a:solidFill>
                <a:srgbClr val="ffffff"/>
              </a:solidFill>
              <a:latin typeface="Arial"/>
            </a:endParaRPr>
          </a:p>
        </p:txBody>
      </p:sp>
      <p:sp>
        <p:nvSpPr>
          <p:cNvPr id="493" name="Google Shape;391;p35"/>
          <p:cNvSpPr/>
          <p:nvPr/>
        </p:nvSpPr>
        <p:spPr>
          <a:xfrm>
            <a:off x="525600" y="555840"/>
            <a:ext cx="5501520" cy="4611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400" spc="-1" strike="noStrike">
                <a:solidFill>
                  <a:schemeClr val="lt1"/>
                </a:solidFill>
                <a:latin typeface="Arial"/>
                <a:ea typeface="Arial"/>
              </a:rPr>
              <a:t>Algoritmos y Estructuras de Datos I</a:t>
            </a:r>
            <a:r>
              <a:rPr b="0" lang="es-ES" sz="2400" spc="-1" strike="noStrike">
                <a:solidFill>
                  <a:schemeClr val="lt1"/>
                </a:solidFill>
                <a:latin typeface="Arial"/>
                <a:ea typeface="Arial"/>
              </a:rPr>
              <a:t> </a:t>
            </a:r>
            <a:endParaRPr b="0" lang="es-AR" sz="2400" spc="-1" strike="noStrike">
              <a:solidFill>
                <a:srgbClr val="ffffff"/>
              </a:solidFill>
              <a:latin typeface="Arial"/>
            </a:endParaRPr>
          </a:p>
        </p:txBody>
      </p:sp>
      <p:sp>
        <p:nvSpPr>
          <p:cNvPr id="494" name="Google Shape;392;p35"/>
          <p:cNvSpPr/>
          <p:nvPr/>
        </p:nvSpPr>
        <p:spPr>
          <a:xfrm>
            <a:off x="-538200" y="5838480"/>
            <a:ext cx="12191760" cy="630000"/>
          </a:xfrm>
          <a:prstGeom prst="rect">
            <a:avLst/>
          </a:prstGeom>
          <a:solidFill>
            <a:schemeClr val="dk1">
              <a:alpha val="53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495" name="Google Shape;393;p35"/>
          <p:cNvSpPr/>
          <p:nvPr/>
        </p:nvSpPr>
        <p:spPr>
          <a:xfrm>
            <a:off x="607320" y="1088280"/>
            <a:ext cx="12191760" cy="293400"/>
          </a:xfrm>
          <a:prstGeom prst="rect">
            <a:avLst/>
          </a:prstGeom>
          <a:solidFill>
            <a:schemeClr val="dk1">
              <a:alpha val="53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496" name="Google Shape;394;p35"/>
          <p:cNvSpPr/>
          <p:nvPr/>
        </p:nvSpPr>
        <p:spPr>
          <a:xfrm>
            <a:off x="8055720" y="1099080"/>
            <a:ext cx="4194720" cy="273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200" spc="-1" strike="noStrike">
                <a:solidFill>
                  <a:srgbClr val="bfbfbf"/>
                </a:solidFill>
                <a:latin typeface="Arial"/>
                <a:ea typeface="Arial"/>
              </a:rPr>
              <a:t>Basado en la Res. Min. P`lan 2020 – Analista de Sistemas.</a:t>
            </a:r>
            <a:endParaRPr b="0" lang="es-AR" sz="1200" spc="-1" strike="noStrike">
              <a:solidFill>
                <a:srgbClr val="ffffff"/>
              </a:solidFill>
              <a:latin typeface="Arial"/>
            </a:endParaRPr>
          </a:p>
        </p:txBody>
      </p:sp>
      <p:sp>
        <p:nvSpPr>
          <p:cNvPr id="497" name="Google Shape;395;p35"/>
          <p:cNvSpPr/>
          <p:nvPr/>
        </p:nvSpPr>
        <p:spPr>
          <a:xfrm>
            <a:off x="6204960" y="5938920"/>
            <a:ext cx="5366880" cy="63000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0" lang="es-ES" sz="1200" spc="-1" strike="noStrike">
                <a:solidFill>
                  <a:srgbClr val="bfbfbf"/>
                </a:solidFill>
                <a:latin typeface="Arial"/>
                <a:ea typeface="Arial"/>
              </a:rPr>
              <a:t>ISFT N151 – AS – 1er Año - Algoritmos y Estructuras de Datos</a:t>
            </a:r>
            <a:endParaRPr b="0" lang="es-AR" sz="1200" spc="-1" strike="noStrike">
              <a:solidFill>
                <a:srgbClr val="ffffff"/>
              </a:solidFill>
              <a:latin typeface="Arial"/>
            </a:endParaRPr>
          </a:p>
          <a:p>
            <a:pPr algn="r">
              <a:lnSpc>
                <a:spcPct val="100000"/>
              </a:lnSpc>
              <a:tabLst>
                <a:tab algn="l" pos="0"/>
              </a:tabLst>
            </a:pPr>
            <a:r>
              <a:rPr b="0" lang="es-ES" sz="1100" spc="-1" strike="noStrike">
                <a:solidFill>
                  <a:srgbClr val="bfbfbf"/>
                </a:solidFill>
                <a:latin typeface="Arial"/>
                <a:ea typeface="Arial"/>
              </a:rPr>
              <a:t>Lic. Oemig José Luis</a:t>
            </a:r>
            <a:endParaRPr b="0" lang="es-AR" sz="11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Google Shape;897;p62"/>
          <p:cNvSpPr/>
          <p:nvPr/>
        </p:nvSpPr>
        <p:spPr>
          <a:xfrm>
            <a:off x="-1852200" y="150120"/>
            <a:ext cx="12462480" cy="955800"/>
          </a:xfrm>
          <a:prstGeom prst="rect">
            <a:avLst/>
          </a:prstGeom>
          <a:solidFill>
            <a:schemeClr val="dk1">
              <a:alpha val="66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891" name="Google Shape;898;p62"/>
          <p:cNvSpPr/>
          <p:nvPr/>
        </p:nvSpPr>
        <p:spPr>
          <a:xfrm>
            <a:off x="-271080" y="1165320"/>
            <a:ext cx="12462480" cy="4945680"/>
          </a:xfrm>
          <a:prstGeom prst="rect">
            <a:avLst/>
          </a:prstGeom>
          <a:solidFill>
            <a:schemeClr val="dk1">
              <a:alpha val="66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892" name="PlaceHolder 1"/>
          <p:cNvSpPr>
            <a:spLocks noGrp="1"/>
          </p:cNvSpPr>
          <p:nvPr>
            <p:ph type="title"/>
          </p:nvPr>
        </p:nvSpPr>
        <p:spPr>
          <a:xfrm>
            <a:off x="0" y="268200"/>
            <a:ext cx="10772280" cy="1657080"/>
          </a:xfrm>
          <a:prstGeom prst="rect">
            <a:avLst/>
          </a:prstGeom>
          <a:noFill/>
          <a:ln w="0">
            <a:noFill/>
          </a:ln>
        </p:spPr>
        <p:txBody>
          <a:bodyPr anchor="t">
            <a:noAutofit/>
          </a:bodyPr>
          <a:p>
            <a:pPr indent="0">
              <a:lnSpc>
                <a:spcPct val="90000"/>
              </a:lnSpc>
              <a:buNone/>
              <a:tabLst>
                <a:tab algn="l" pos="0"/>
              </a:tabLst>
            </a:pPr>
            <a:r>
              <a:rPr b="0" lang="es-ES" sz="4400" spc="-1" strike="noStrike">
                <a:solidFill>
                  <a:schemeClr val="lt1"/>
                </a:solidFill>
                <a:latin typeface="Arial"/>
                <a:ea typeface="Arial"/>
              </a:rPr>
              <a:t>Lenguajes de programación de alto nivel</a:t>
            </a:r>
            <a:endParaRPr b="0" lang="es-AR" sz="4400" spc="-1" strike="noStrike">
              <a:solidFill>
                <a:srgbClr val="000000"/>
              </a:solidFill>
              <a:latin typeface="Arial"/>
            </a:endParaRPr>
          </a:p>
        </p:txBody>
      </p:sp>
      <p:sp>
        <p:nvSpPr>
          <p:cNvPr id="893" name="PlaceHolder 2"/>
          <p:cNvSpPr>
            <a:spLocks noGrp="1"/>
          </p:cNvSpPr>
          <p:nvPr>
            <p:ph/>
          </p:nvPr>
        </p:nvSpPr>
        <p:spPr>
          <a:xfrm>
            <a:off x="0" y="1231920"/>
            <a:ext cx="8229240" cy="5109840"/>
          </a:xfrm>
          <a:prstGeom prst="rect">
            <a:avLst/>
          </a:prstGeom>
          <a:noFill/>
          <a:ln w="0">
            <a:noFill/>
          </a:ln>
        </p:spPr>
        <p:txBody>
          <a:bodyPr anchor="t">
            <a:normAutofit/>
          </a:bodyPr>
          <a:p>
            <a:pPr lvl="1" marL="712800" indent="-228600">
              <a:lnSpc>
                <a:spcPct val="90000"/>
              </a:lnSpc>
              <a:buClr>
                <a:srgbClr val="ffffff"/>
              </a:buClr>
              <a:buFont typeface="Arial"/>
              <a:buChar char="•"/>
            </a:pPr>
            <a:r>
              <a:rPr b="0" lang="es-ES" sz="2000" spc="-1" strike="noStrike">
                <a:solidFill>
                  <a:schemeClr val="lt1"/>
                </a:solidFill>
                <a:latin typeface="Arial"/>
                <a:ea typeface="Arial"/>
              </a:rPr>
              <a:t>Más cercanos a los lenguajes natural y matemático</a:t>
            </a:r>
            <a:endParaRPr b="0" lang="es-AR" sz="2000" spc="-1" strike="noStrike">
              <a:solidFill>
                <a:srgbClr val="000000"/>
              </a:solidFill>
              <a:latin typeface="Arial"/>
            </a:endParaRPr>
          </a:p>
          <a:p>
            <a:pPr marL="712800" indent="0" algn="ctr">
              <a:lnSpc>
                <a:spcPct val="90000"/>
              </a:lnSpc>
              <a:spcBef>
                <a:spcPts val="499"/>
              </a:spcBef>
              <a:buNone/>
              <a:tabLst>
                <a:tab algn="l" pos="0"/>
              </a:tabLst>
            </a:pPr>
            <a:r>
              <a:rPr b="0" lang="es-ES" sz="2000" spc="-1" strike="noStrike">
                <a:solidFill>
                  <a:schemeClr val="lt1"/>
                </a:solidFill>
                <a:latin typeface="Consolas"/>
                <a:ea typeface="Consolas"/>
              </a:rPr>
              <a:t>resultado = dato1 + dato2;</a:t>
            </a:r>
            <a:endParaRPr b="0" lang="es-AR" sz="2000" spc="-1" strike="noStrike">
              <a:solidFill>
                <a:srgbClr val="000000"/>
              </a:solidFill>
              <a:latin typeface="Arial"/>
            </a:endParaRPr>
          </a:p>
          <a:p>
            <a:pPr lvl="1" marL="712800" indent="-228600">
              <a:lnSpc>
                <a:spcPct val="90000"/>
              </a:lnSpc>
              <a:spcBef>
                <a:spcPts val="499"/>
              </a:spcBef>
              <a:buClr>
                <a:srgbClr val="ffffff"/>
              </a:buClr>
              <a:buFont typeface="Arial"/>
              <a:buChar char="•"/>
              <a:tabLst>
                <a:tab algn="l" pos="0"/>
              </a:tabLst>
            </a:pPr>
            <a:r>
              <a:rPr b="0" lang="es-ES" sz="2000" spc="-1" strike="noStrike">
                <a:solidFill>
                  <a:schemeClr val="lt1"/>
                </a:solidFill>
                <a:latin typeface="Arial"/>
                <a:ea typeface="Arial"/>
              </a:rPr>
              <a:t>Mayor legibilidad, mayor facilidad de codificación</a:t>
            </a:r>
            <a:endParaRPr b="0" lang="es-AR" sz="2000" spc="-1" strike="noStrike">
              <a:solidFill>
                <a:srgbClr val="000000"/>
              </a:solidFill>
              <a:latin typeface="Arial"/>
            </a:endParaRPr>
          </a:p>
          <a:p>
            <a:pPr lvl="1" marL="712800" indent="-228600">
              <a:lnSpc>
                <a:spcPct val="90000"/>
              </a:lnSpc>
              <a:spcBef>
                <a:spcPts val="499"/>
              </a:spcBef>
              <a:buClr>
                <a:srgbClr val="ffffff"/>
              </a:buClr>
              <a:buFont typeface="Arial"/>
              <a:buChar char="•"/>
              <a:tabLst>
                <a:tab algn="l" pos="0"/>
              </a:tabLst>
            </a:pPr>
            <a:r>
              <a:rPr b="0" lang="es-ES" sz="2000" spc="-1" strike="noStrike">
                <a:solidFill>
                  <a:schemeClr val="lt1"/>
                </a:solidFill>
                <a:latin typeface="Arial"/>
                <a:ea typeface="Arial"/>
              </a:rPr>
              <a:t>Estructuración de datos / abstracción procedimental</a:t>
            </a:r>
            <a:endParaRPr b="0" lang="es-AR" sz="2000" spc="-1" strike="noStrike">
              <a:solidFill>
                <a:srgbClr val="000000"/>
              </a:solidFill>
              <a:latin typeface="Arial"/>
            </a:endParaRPr>
          </a:p>
        </p:txBody>
      </p:sp>
      <p:sp>
        <p:nvSpPr>
          <p:cNvPr id="894" name="Google Shape;901;p62"/>
          <p:cNvSpPr/>
          <p:nvPr/>
        </p:nvSpPr>
        <p:spPr>
          <a:xfrm>
            <a:off x="1538640" y="3708720"/>
            <a:ext cx="180972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Pascal</a:t>
            </a:r>
            <a:endParaRPr b="0" lang="es-AR" sz="4000" spc="-1" strike="noStrike">
              <a:solidFill>
                <a:srgbClr val="ffffff"/>
              </a:solidFill>
              <a:latin typeface="Arial"/>
            </a:endParaRPr>
          </a:p>
        </p:txBody>
      </p:sp>
      <p:sp>
        <p:nvSpPr>
          <p:cNvPr id="895" name="Google Shape;902;p62"/>
          <p:cNvSpPr/>
          <p:nvPr/>
        </p:nvSpPr>
        <p:spPr>
          <a:xfrm>
            <a:off x="6532560" y="5190120"/>
            <a:ext cx="115416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C++</a:t>
            </a:r>
            <a:endParaRPr b="0" lang="es-AR" sz="4000" spc="-1" strike="noStrike">
              <a:solidFill>
                <a:srgbClr val="ffffff"/>
              </a:solidFill>
              <a:latin typeface="Arial"/>
            </a:endParaRPr>
          </a:p>
        </p:txBody>
      </p:sp>
      <p:sp>
        <p:nvSpPr>
          <p:cNvPr id="896" name="Google Shape;903;p62"/>
          <p:cNvSpPr/>
          <p:nvPr/>
        </p:nvSpPr>
        <p:spPr>
          <a:xfrm>
            <a:off x="645840" y="3708720"/>
            <a:ext cx="55476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C</a:t>
            </a:r>
            <a:endParaRPr b="0" lang="es-AR" sz="4000" spc="-1" strike="noStrike">
              <a:solidFill>
                <a:srgbClr val="ffffff"/>
              </a:solidFill>
              <a:latin typeface="Arial"/>
            </a:endParaRPr>
          </a:p>
        </p:txBody>
      </p:sp>
      <p:sp>
        <p:nvSpPr>
          <p:cNvPr id="897" name="Google Shape;904;p62"/>
          <p:cNvSpPr/>
          <p:nvPr/>
        </p:nvSpPr>
        <p:spPr>
          <a:xfrm>
            <a:off x="7360920" y="4475880"/>
            <a:ext cx="115236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Ada</a:t>
            </a:r>
            <a:endParaRPr b="0" lang="es-AR" sz="4000" spc="-1" strike="noStrike">
              <a:solidFill>
                <a:srgbClr val="ffffff"/>
              </a:solidFill>
              <a:latin typeface="Arial"/>
            </a:endParaRPr>
          </a:p>
        </p:txBody>
      </p:sp>
      <p:sp>
        <p:nvSpPr>
          <p:cNvPr id="898" name="Google Shape;905;p62"/>
          <p:cNvSpPr/>
          <p:nvPr/>
        </p:nvSpPr>
        <p:spPr>
          <a:xfrm>
            <a:off x="4634280" y="5190120"/>
            <a:ext cx="143928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Eiffel</a:t>
            </a:r>
            <a:endParaRPr b="0" lang="es-AR" sz="4000" spc="-1" strike="noStrike">
              <a:solidFill>
                <a:srgbClr val="ffffff"/>
              </a:solidFill>
              <a:latin typeface="Arial"/>
            </a:endParaRPr>
          </a:p>
        </p:txBody>
      </p:sp>
      <p:sp>
        <p:nvSpPr>
          <p:cNvPr id="899" name="Google Shape;906;p62"/>
          <p:cNvSpPr/>
          <p:nvPr/>
        </p:nvSpPr>
        <p:spPr>
          <a:xfrm>
            <a:off x="7145280" y="3761640"/>
            <a:ext cx="146520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Ruby</a:t>
            </a:r>
            <a:endParaRPr b="0" lang="es-AR" sz="4000" spc="-1" strike="noStrike">
              <a:solidFill>
                <a:srgbClr val="ffffff"/>
              </a:solidFill>
              <a:latin typeface="Arial"/>
            </a:endParaRPr>
          </a:p>
        </p:txBody>
      </p:sp>
      <p:sp>
        <p:nvSpPr>
          <p:cNvPr id="900" name="Google Shape;907;p62"/>
          <p:cNvSpPr/>
          <p:nvPr/>
        </p:nvSpPr>
        <p:spPr>
          <a:xfrm>
            <a:off x="3519720" y="3761640"/>
            <a:ext cx="1801800" cy="13230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Cobol</a:t>
            </a:r>
            <a:endParaRPr b="0" lang="es-AR" sz="4000" spc="-1" strike="noStrike">
              <a:solidFill>
                <a:srgbClr val="ffffff"/>
              </a:solidFill>
              <a:latin typeface="Arial"/>
            </a:endParaRPr>
          </a:p>
          <a:p>
            <a:pPr algn="ctr">
              <a:lnSpc>
                <a:spcPct val="100000"/>
              </a:lnSpc>
              <a:tabLst>
                <a:tab algn="l" pos="0"/>
              </a:tabLst>
            </a:pPr>
            <a:endParaRPr b="0" lang="es-AR" sz="4000" spc="-1" strike="noStrike">
              <a:solidFill>
                <a:srgbClr val="ffffff"/>
              </a:solidFill>
              <a:latin typeface="Arial"/>
            </a:endParaRPr>
          </a:p>
        </p:txBody>
      </p:sp>
      <p:sp>
        <p:nvSpPr>
          <p:cNvPr id="901" name="Google Shape;908;p62"/>
          <p:cNvSpPr/>
          <p:nvPr/>
        </p:nvSpPr>
        <p:spPr>
          <a:xfrm>
            <a:off x="607680" y="4423320"/>
            <a:ext cx="177912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BASIC</a:t>
            </a:r>
            <a:endParaRPr b="0" lang="es-AR" sz="4000" spc="-1" strike="noStrike">
              <a:solidFill>
                <a:srgbClr val="ffffff"/>
              </a:solidFill>
              <a:latin typeface="Arial"/>
            </a:endParaRPr>
          </a:p>
        </p:txBody>
      </p:sp>
      <p:sp>
        <p:nvSpPr>
          <p:cNvPr id="902" name="Google Shape;909;p62"/>
          <p:cNvSpPr/>
          <p:nvPr/>
        </p:nvSpPr>
        <p:spPr>
          <a:xfrm>
            <a:off x="639720" y="3065760"/>
            <a:ext cx="268992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FORTRAN</a:t>
            </a:r>
            <a:endParaRPr b="0" lang="es-AR" sz="4000" spc="-1" strike="noStrike">
              <a:solidFill>
                <a:srgbClr val="ffffff"/>
              </a:solidFill>
              <a:latin typeface="Arial"/>
            </a:endParaRPr>
          </a:p>
        </p:txBody>
      </p:sp>
      <p:sp>
        <p:nvSpPr>
          <p:cNvPr id="903" name="Google Shape;910;p62"/>
          <p:cNvSpPr/>
          <p:nvPr/>
        </p:nvSpPr>
        <p:spPr>
          <a:xfrm>
            <a:off x="637920" y="5137560"/>
            <a:ext cx="186588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Simula</a:t>
            </a:r>
            <a:endParaRPr b="0" lang="es-AR" sz="4000" spc="-1" strike="noStrike">
              <a:solidFill>
                <a:srgbClr val="ffffff"/>
              </a:solidFill>
              <a:latin typeface="Arial"/>
            </a:endParaRPr>
          </a:p>
        </p:txBody>
      </p:sp>
      <p:sp>
        <p:nvSpPr>
          <p:cNvPr id="904" name="Google Shape;911;p62"/>
          <p:cNvSpPr/>
          <p:nvPr/>
        </p:nvSpPr>
        <p:spPr>
          <a:xfrm>
            <a:off x="2559960" y="4423320"/>
            <a:ext cx="243828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Smalltalk</a:t>
            </a:r>
            <a:endParaRPr b="0" lang="es-AR" sz="4000" spc="-1" strike="noStrike">
              <a:solidFill>
                <a:srgbClr val="ffffff"/>
              </a:solidFill>
              <a:latin typeface="Arial"/>
            </a:endParaRPr>
          </a:p>
        </p:txBody>
      </p:sp>
      <p:sp>
        <p:nvSpPr>
          <p:cNvPr id="905" name="Google Shape;912;p62"/>
          <p:cNvSpPr/>
          <p:nvPr/>
        </p:nvSpPr>
        <p:spPr>
          <a:xfrm>
            <a:off x="5729040" y="3118680"/>
            <a:ext cx="180648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Prolog</a:t>
            </a:r>
            <a:endParaRPr b="0" lang="es-AR" sz="4000" spc="-1" strike="noStrike">
              <a:solidFill>
                <a:srgbClr val="ffffff"/>
              </a:solidFill>
              <a:latin typeface="Arial"/>
            </a:endParaRPr>
          </a:p>
        </p:txBody>
      </p:sp>
      <p:sp>
        <p:nvSpPr>
          <p:cNvPr id="906" name="Google Shape;913;p62"/>
          <p:cNvSpPr/>
          <p:nvPr/>
        </p:nvSpPr>
        <p:spPr>
          <a:xfrm>
            <a:off x="5572080" y="3761640"/>
            <a:ext cx="123732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Lisp</a:t>
            </a:r>
            <a:endParaRPr b="0" lang="es-AR" sz="4000" spc="-1" strike="noStrike">
              <a:solidFill>
                <a:srgbClr val="ffffff"/>
              </a:solidFill>
              <a:latin typeface="Arial"/>
            </a:endParaRPr>
          </a:p>
        </p:txBody>
      </p:sp>
      <p:sp>
        <p:nvSpPr>
          <p:cNvPr id="907" name="Google Shape;914;p62"/>
          <p:cNvSpPr/>
          <p:nvPr/>
        </p:nvSpPr>
        <p:spPr>
          <a:xfrm>
            <a:off x="2900520" y="5137560"/>
            <a:ext cx="132552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Java</a:t>
            </a:r>
            <a:endParaRPr b="0" lang="es-AR" sz="4000" spc="-1" strike="noStrike">
              <a:solidFill>
                <a:srgbClr val="ffffff"/>
              </a:solidFill>
              <a:latin typeface="Arial"/>
            </a:endParaRPr>
          </a:p>
        </p:txBody>
      </p:sp>
      <p:sp>
        <p:nvSpPr>
          <p:cNvPr id="908" name="Google Shape;915;p62"/>
          <p:cNvSpPr/>
          <p:nvPr/>
        </p:nvSpPr>
        <p:spPr>
          <a:xfrm>
            <a:off x="3596040" y="3118680"/>
            <a:ext cx="192024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Python</a:t>
            </a:r>
            <a:endParaRPr b="0" lang="es-AR" sz="4000" spc="-1" strike="noStrike">
              <a:solidFill>
                <a:srgbClr val="ffffff"/>
              </a:solidFill>
              <a:latin typeface="Arial"/>
            </a:endParaRPr>
          </a:p>
        </p:txBody>
      </p:sp>
      <p:sp>
        <p:nvSpPr>
          <p:cNvPr id="909" name="Google Shape;916;p62"/>
          <p:cNvSpPr/>
          <p:nvPr/>
        </p:nvSpPr>
        <p:spPr>
          <a:xfrm>
            <a:off x="5248800" y="4475880"/>
            <a:ext cx="198144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Haskell</a:t>
            </a:r>
            <a:endParaRPr b="0" lang="es-AR" sz="4000" spc="-1" strike="noStrike">
              <a:solidFill>
                <a:srgbClr val="ffffff"/>
              </a:solidFill>
              <a:latin typeface="Arial"/>
            </a:endParaRPr>
          </a:p>
        </p:txBody>
      </p:sp>
      <p:sp>
        <p:nvSpPr>
          <p:cNvPr id="910" name="Google Shape;917;p62"/>
          <p:cNvSpPr/>
          <p:nvPr/>
        </p:nvSpPr>
        <p:spPr>
          <a:xfrm>
            <a:off x="7791120" y="3118680"/>
            <a:ext cx="83988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rgbClr val="8cb3e3"/>
                </a:solidFill>
                <a:latin typeface="Arial"/>
                <a:ea typeface="Arial"/>
              </a:rPr>
              <a:t>C#</a:t>
            </a:r>
            <a:endParaRPr b="0" lang="es-AR" sz="4000" spc="-1" strike="noStrike">
              <a:solidFill>
                <a:srgbClr val="ffffff"/>
              </a:solidFill>
              <a:latin typeface="Arial"/>
            </a:endParaRPr>
          </a:p>
        </p:txBody>
      </p:sp>
      <p:sp>
        <p:nvSpPr>
          <p:cNvPr id="911" name="Google Shape;918;p62"/>
          <p:cNvSpPr/>
          <p:nvPr/>
        </p:nvSpPr>
        <p:spPr>
          <a:xfrm>
            <a:off x="5789880" y="5589360"/>
            <a:ext cx="554760" cy="707400"/>
          </a:xfrm>
          <a:prstGeom prst="rect">
            <a:avLst/>
          </a:prstGeom>
          <a:noFill/>
          <a:ln w="0">
            <a:noFill/>
          </a:ln>
        </p:spPr>
        <p:style>
          <a:lnRef idx="0"/>
          <a:fillRef idx="0"/>
          <a:effectRef idx="0"/>
          <a:fontRef idx="minor"/>
        </p:style>
        <p:txBody>
          <a:bodyPr anchor="t">
            <a:noAutofit/>
          </a:bodyPr>
          <a:p>
            <a:pPr algn="ctr">
              <a:lnSpc>
                <a:spcPct val="100000"/>
              </a:lnSpc>
              <a:tabLst>
                <a:tab algn="l" pos="0"/>
              </a:tabLst>
            </a:pPr>
            <a:r>
              <a:rPr b="1" lang="es-ES" sz="4000" spc="-1" strike="noStrike">
                <a:solidFill>
                  <a:schemeClr val="lt1"/>
                </a:solidFill>
                <a:latin typeface="Arial"/>
                <a:ea typeface="Arial"/>
              </a:rPr>
              <a:t>...</a:t>
            </a:r>
            <a:endParaRPr b="0" lang="es-AR" sz="4000" spc="-1" strike="noStrike">
              <a:solidFill>
                <a:srgbClr val="ffffff"/>
              </a:solidFill>
              <a:latin typeface="Arial"/>
            </a:endParaRPr>
          </a:p>
        </p:txBody>
      </p:sp>
      <p:sp>
        <p:nvSpPr>
          <p:cNvPr id="912" name="Google Shape;919;p62"/>
          <p:cNvSpPr/>
          <p:nvPr/>
        </p:nvSpPr>
        <p:spPr>
          <a:xfrm>
            <a:off x="41400" y="65739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ffffff"/>
              </a:solidFill>
              <a:latin typeface="Arial"/>
            </a:endParaRPr>
          </a:p>
        </p:txBody>
      </p:sp>
      <p:sp>
        <p:nvSpPr>
          <p:cNvPr id="913" name="Google Shape;920;p62"/>
          <p:cNvSpPr/>
          <p:nvPr/>
        </p:nvSpPr>
        <p:spPr>
          <a:xfrm>
            <a:off x="9172080" y="1625760"/>
            <a:ext cx="3019320" cy="36928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Un lenguaje de programación de alto nivel se caracteriza por expresar los algoritmos de una manera adecuada a la capacidad cognitiva humana, en lugar de la capacidad con que los ejecutan las máquinas. Estos lenguajes permiten una máxima flexibilidad al programador a la hora de abstraerse o de ser literal.</a:t>
            </a:r>
            <a:endParaRPr b="0" lang="es-AR" sz="1800" spc="-1" strike="noStrike">
              <a:solidFill>
                <a:srgbClr val="ffffff"/>
              </a:solidFill>
              <a:latin typeface="Arial"/>
            </a:endParaRPr>
          </a:p>
        </p:txBody>
      </p:sp>
    </p:spTree>
  </p:cSld>
  <p:transition spd="med">
    <p:fade thruBlk="true"/>
  </p:transition>
  <p:timing>
    <p:tnLst>
      <p:par>
        <p:cTn id="109" dur="indefinite" restart="never" nodeType="tmRoot">
          <p:childTnLst>
            <p:seq>
              <p:cTn id="110" dur="indefinite" nodeType="mainSeq">
                <p:childTnLst>
                  <p:par>
                    <p:cTn id="111" fill="hold">
                      <p:stCondLst>
                        <p:cond delay="0"/>
                      </p:stCondLst>
                      <p:childTnLst>
                        <p:par>
                          <p:cTn id="112" fill="hold">
                            <p:stCondLst>
                              <p:cond delay="0"/>
                            </p:stCondLst>
                            <p:childTnLst>
                              <p:par>
                                <p:cTn id="113" nodeType="withEffect" fill="hold" presetClass="entr" presetID="10">
                                  <p:stCondLst>
                                    <p:cond delay="0"/>
                                  </p:stCondLst>
                                  <p:childTnLst>
                                    <p:set>
                                      <p:cBhvr>
                                        <p:cTn id="114" dur="1" fill="hold">
                                          <p:stCondLst>
                                            <p:cond delay="0"/>
                                          </p:stCondLst>
                                        </p:cTn>
                                        <p:tgtEl>
                                          <p:spTgt spid="893">
                                            <p:txEl>
                                              <p:pRg st="0" end="0"/>
                                            </p:txEl>
                                          </p:spTgt>
                                        </p:tgtEl>
                                        <p:attrNameLst>
                                          <p:attrName>style.visibility</p:attrName>
                                        </p:attrNameLst>
                                      </p:cBhvr>
                                      <p:to>
                                        <p:strVal val="visible"/>
                                      </p:to>
                                    </p:set>
                                    <p:animEffect filter="fade" transition="in">
                                      <p:cBhvr additive="repl">
                                        <p:cTn id="115" dur="1000"/>
                                        <p:tgtEl>
                                          <p:spTgt spid="893">
                                            <p:txEl>
                                              <p:pRg st="0" end="0"/>
                                            </p:txEl>
                                          </p:spTgt>
                                        </p:tgtEl>
                                      </p:cBhvr>
                                    </p:animEffect>
                                  </p:childTnLst>
                                </p:cTn>
                              </p:par>
                              <p:par>
                                <p:cTn id="116" nodeType="withEffect" fill="hold" presetClass="entr" presetID="10">
                                  <p:stCondLst>
                                    <p:cond delay="0"/>
                                  </p:stCondLst>
                                  <p:childTnLst>
                                    <p:set>
                                      <p:cBhvr>
                                        <p:cTn id="117" dur="1" fill="hold">
                                          <p:stCondLst>
                                            <p:cond delay="0"/>
                                          </p:stCondLst>
                                        </p:cTn>
                                        <p:tgtEl>
                                          <p:spTgt spid="893">
                                            <p:txEl>
                                              <p:pRg st="1" end="1"/>
                                            </p:txEl>
                                          </p:spTgt>
                                        </p:tgtEl>
                                        <p:attrNameLst>
                                          <p:attrName>style.visibility</p:attrName>
                                        </p:attrNameLst>
                                      </p:cBhvr>
                                      <p:to>
                                        <p:strVal val="visible"/>
                                      </p:to>
                                    </p:set>
                                    <p:animEffect filter="fade" transition="in">
                                      <p:cBhvr additive="repl">
                                        <p:cTn id="118" dur="1000"/>
                                        <p:tgtEl>
                                          <p:spTgt spid="893">
                                            <p:txEl>
                                              <p:pRg st="1" end="1"/>
                                            </p:txEl>
                                          </p:spTgt>
                                        </p:tgtEl>
                                      </p:cBhvr>
                                    </p:animEffect>
                                  </p:childTnLst>
                                </p:cTn>
                              </p:par>
                              <p:par>
                                <p:cTn id="119" nodeType="withEffect" fill="hold" presetClass="entr" presetID="10">
                                  <p:stCondLst>
                                    <p:cond delay="0"/>
                                  </p:stCondLst>
                                  <p:childTnLst>
                                    <p:set>
                                      <p:cBhvr>
                                        <p:cTn id="120" dur="1" fill="hold">
                                          <p:stCondLst>
                                            <p:cond delay="0"/>
                                          </p:stCondLst>
                                        </p:cTn>
                                        <p:tgtEl>
                                          <p:spTgt spid="893">
                                            <p:txEl>
                                              <p:pRg st="2" end="2"/>
                                            </p:txEl>
                                          </p:spTgt>
                                        </p:tgtEl>
                                        <p:attrNameLst>
                                          <p:attrName>style.visibility</p:attrName>
                                        </p:attrNameLst>
                                      </p:cBhvr>
                                      <p:to>
                                        <p:strVal val="visible"/>
                                      </p:to>
                                    </p:set>
                                    <p:animEffect filter="fade" transition="in">
                                      <p:cBhvr additive="repl">
                                        <p:cTn id="121" dur="1000"/>
                                        <p:tgtEl>
                                          <p:spTgt spid="893">
                                            <p:txEl>
                                              <p:pRg st="2" end="2"/>
                                            </p:txEl>
                                          </p:spTgt>
                                        </p:tgtEl>
                                      </p:cBhvr>
                                    </p:animEffect>
                                  </p:childTnLst>
                                </p:cTn>
                              </p:par>
                              <p:par>
                                <p:cTn id="122" nodeType="withEffect" fill="hold" presetClass="entr" presetID="10">
                                  <p:stCondLst>
                                    <p:cond delay="0"/>
                                  </p:stCondLst>
                                  <p:childTnLst>
                                    <p:set>
                                      <p:cBhvr>
                                        <p:cTn id="123" dur="1" fill="hold">
                                          <p:stCondLst>
                                            <p:cond delay="0"/>
                                          </p:stCondLst>
                                        </p:cTn>
                                        <p:tgtEl>
                                          <p:spTgt spid="893">
                                            <p:txEl>
                                              <p:pRg st="3" end="3"/>
                                            </p:txEl>
                                          </p:spTgt>
                                        </p:tgtEl>
                                        <p:attrNameLst>
                                          <p:attrName>style.visibility</p:attrName>
                                        </p:attrNameLst>
                                      </p:cBhvr>
                                      <p:to>
                                        <p:strVal val="visible"/>
                                      </p:to>
                                    </p:set>
                                    <p:animEffect filter="fade" transition="in">
                                      <p:cBhvr additive="repl">
                                        <p:cTn id="124" dur="1000"/>
                                        <p:tgtEl>
                                          <p:spTgt spid="893">
                                            <p:txEl>
                                              <p:pRg st="3" end="3"/>
                                            </p:txEl>
                                          </p:spTgt>
                                        </p:tgtEl>
                                      </p:cBhvr>
                                    </p:animEffect>
                                  </p:childTnLst>
                                </p:cTn>
                              </p:par>
                            </p:childTnLst>
                          </p:cTn>
                        </p:par>
                      </p:childTnLst>
                    </p:cTn>
                  </p:par>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902"/>
                                        </p:tgtEl>
                                        <p:attrNameLst>
                                          <p:attrName>style.visibility</p:attrName>
                                        </p:attrNameLst>
                                      </p:cBhvr>
                                      <p:to>
                                        <p:strVal val="visible"/>
                                      </p:to>
                                    </p:set>
                                  </p:childTnLst>
                                </p:cTn>
                              </p:par>
                              <p:par>
                                <p:cTn id="129" nodeType="withEffect" fill="hold" presetClass="entr" presetID="1">
                                  <p:stCondLst>
                                    <p:cond delay="500"/>
                                  </p:stCondLst>
                                  <p:childTnLst>
                                    <p:set>
                                      <p:cBhvr>
                                        <p:cTn id="130" dur="1" fill="hold">
                                          <p:stCondLst>
                                            <p:cond delay="0"/>
                                          </p:stCondLst>
                                        </p:cTn>
                                        <p:tgtEl>
                                          <p:spTgt spid="900"/>
                                        </p:tgtEl>
                                        <p:attrNameLst>
                                          <p:attrName>style.visibility</p:attrName>
                                        </p:attrNameLst>
                                      </p:cBhvr>
                                      <p:to>
                                        <p:strVal val="visible"/>
                                      </p:to>
                                    </p:set>
                                  </p:childTnLst>
                                </p:cTn>
                              </p:par>
                            </p:childTnLst>
                          </p:cTn>
                        </p:par>
                        <p:par>
                          <p:cTn id="131" fill="hold">
                            <p:stCondLst>
                              <p:cond delay="1"/>
                            </p:stCondLst>
                            <p:childTnLst>
                              <p:par>
                                <p:cTn id="132" nodeType="afterEffect" fill="hold" presetClass="entr" presetID="1">
                                  <p:stCondLst>
                                    <p:cond delay="500"/>
                                  </p:stCondLst>
                                  <p:childTnLst>
                                    <p:set>
                                      <p:cBhvr>
                                        <p:cTn id="133" dur="1" fill="hold">
                                          <p:stCondLst>
                                            <p:cond delay="0"/>
                                          </p:stCondLst>
                                        </p:cTn>
                                        <p:tgtEl>
                                          <p:spTgt spid="901"/>
                                        </p:tgtEl>
                                        <p:attrNameLst>
                                          <p:attrName>style.visibility</p:attrName>
                                        </p:attrNameLst>
                                      </p:cBhvr>
                                      <p:to>
                                        <p:strVal val="visible"/>
                                      </p:to>
                                    </p:set>
                                  </p:childTnLst>
                                </p:cTn>
                              </p:par>
                            </p:childTnLst>
                          </p:cTn>
                        </p:par>
                        <p:par>
                          <p:cTn id="134" fill="hold">
                            <p:stCondLst>
                              <p:cond delay="2"/>
                            </p:stCondLst>
                            <p:childTnLst>
                              <p:par>
                                <p:cTn id="135" nodeType="afterEffect" fill="hold" presetClass="entr" presetID="1">
                                  <p:stCondLst>
                                    <p:cond delay="500"/>
                                  </p:stCondLst>
                                  <p:childTnLst>
                                    <p:set>
                                      <p:cBhvr>
                                        <p:cTn id="136" dur="1" fill="hold">
                                          <p:stCondLst>
                                            <p:cond delay="0"/>
                                          </p:stCondLst>
                                        </p:cTn>
                                        <p:tgtEl>
                                          <p:spTgt spid="903"/>
                                        </p:tgtEl>
                                        <p:attrNameLst>
                                          <p:attrName>style.visibility</p:attrName>
                                        </p:attrNameLst>
                                      </p:cBhvr>
                                      <p:to>
                                        <p:strVal val="visible"/>
                                      </p:to>
                                    </p:set>
                                  </p:childTnLst>
                                </p:cTn>
                              </p:par>
                            </p:childTnLst>
                          </p:cTn>
                        </p:par>
                        <p:par>
                          <p:cTn id="137" fill="hold">
                            <p:stCondLst>
                              <p:cond delay="3"/>
                            </p:stCondLst>
                            <p:childTnLst>
                              <p:par>
                                <p:cTn id="138" nodeType="afterEffect" fill="hold" presetClass="entr" presetID="1">
                                  <p:stCondLst>
                                    <p:cond delay="500"/>
                                  </p:stCondLst>
                                  <p:childTnLst>
                                    <p:set>
                                      <p:cBhvr>
                                        <p:cTn id="139" dur="1" fill="hold">
                                          <p:stCondLst>
                                            <p:cond delay="0"/>
                                          </p:stCondLst>
                                        </p:cTn>
                                        <p:tgtEl>
                                          <p:spTgt spid="894"/>
                                        </p:tgtEl>
                                        <p:attrNameLst>
                                          <p:attrName>style.visibility</p:attrName>
                                        </p:attrNameLst>
                                      </p:cBhvr>
                                      <p:to>
                                        <p:strVal val="visible"/>
                                      </p:to>
                                    </p:set>
                                  </p:childTnLst>
                                </p:cTn>
                              </p:par>
                            </p:childTnLst>
                          </p:cTn>
                        </p:par>
                        <p:par>
                          <p:cTn id="140" fill="hold">
                            <p:stCondLst>
                              <p:cond delay="4"/>
                            </p:stCondLst>
                            <p:childTnLst>
                              <p:par>
                                <p:cTn id="141" nodeType="afterEffect" fill="hold" presetClass="entr" presetID="1">
                                  <p:stCondLst>
                                    <p:cond delay="500"/>
                                  </p:stCondLst>
                                  <p:childTnLst>
                                    <p:set>
                                      <p:cBhvr>
                                        <p:cTn id="142" dur="1" fill="hold">
                                          <p:stCondLst>
                                            <p:cond delay="0"/>
                                          </p:stCondLst>
                                        </p:cTn>
                                        <p:tgtEl>
                                          <p:spTgt spid="904"/>
                                        </p:tgtEl>
                                        <p:attrNameLst>
                                          <p:attrName>style.visibility</p:attrName>
                                        </p:attrNameLst>
                                      </p:cBhvr>
                                      <p:to>
                                        <p:strVal val="visible"/>
                                      </p:to>
                                    </p:set>
                                  </p:childTnLst>
                                </p:cTn>
                              </p:par>
                            </p:childTnLst>
                          </p:cTn>
                        </p:par>
                        <p:par>
                          <p:cTn id="143" fill="hold">
                            <p:stCondLst>
                              <p:cond delay="5"/>
                            </p:stCondLst>
                            <p:childTnLst>
                              <p:par>
                                <p:cTn id="144" nodeType="afterEffect" fill="hold" presetClass="entr" presetID="1">
                                  <p:stCondLst>
                                    <p:cond delay="500"/>
                                  </p:stCondLst>
                                  <p:childTnLst>
                                    <p:set>
                                      <p:cBhvr>
                                        <p:cTn id="145" dur="1" fill="hold">
                                          <p:stCondLst>
                                            <p:cond delay="0"/>
                                          </p:stCondLst>
                                        </p:cTn>
                                        <p:tgtEl>
                                          <p:spTgt spid="905"/>
                                        </p:tgtEl>
                                        <p:attrNameLst>
                                          <p:attrName>style.visibility</p:attrName>
                                        </p:attrNameLst>
                                      </p:cBhvr>
                                      <p:to>
                                        <p:strVal val="visible"/>
                                      </p:to>
                                    </p:set>
                                  </p:childTnLst>
                                </p:cTn>
                              </p:par>
                            </p:childTnLst>
                          </p:cTn>
                        </p:par>
                        <p:par>
                          <p:cTn id="146" fill="hold">
                            <p:stCondLst>
                              <p:cond delay="6"/>
                            </p:stCondLst>
                            <p:childTnLst>
                              <p:par>
                                <p:cTn id="147" nodeType="afterEffect" fill="hold" presetClass="entr" presetID="1">
                                  <p:stCondLst>
                                    <p:cond delay="500"/>
                                  </p:stCondLst>
                                  <p:childTnLst>
                                    <p:set>
                                      <p:cBhvr>
                                        <p:cTn id="148" dur="1" fill="hold">
                                          <p:stCondLst>
                                            <p:cond delay="0"/>
                                          </p:stCondLst>
                                        </p:cTn>
                                        <p:tgtEl>
                                          <p:spTgt spid="897"/>
                                        </p:tgtEl>
                                        <p:attrNameLst>
                                          <p:attrName>style.visibility</p:attrName>
                                        </p:attrNameLst>
                                      </p:cBhvr>
                                      <p:to>
                                        <p:strVal val="visible"/>
                                      </p:to>
                                    </p:set>
                                  </p:childTnLst>
                                </p:cTn>
                              </p:par>
                            </p:childTnLst>
                          </p:cTn>
                        </p:par>
                        <p:par>
                          <p:cTn id="149" fill="hold">
                            <p:stCondLst>
                              <p:cond delay="7"/>
                            </p:stCondLst>
                            <p:childTnLst>
                              <p:par>
                                <p:cTn id="150" nodeType="afterEffect" fill="hold" presetClass="entr" presetID="1">
                                  <p:stCondLst>
                                    <p:cond delay="500"/>
                                  </p:stCondLst>
                                  <p:childTnLst>
                                    <p:set>
                                      <p:cBhvr>
                                        <p:cTn id="151" dur="1" fill="hold">
                                          <p:stCondLst>
                                            <p:cond delay="0"/>
                                          </p:stCondLst>
                                        </p:cTn>
                                        <p:tgtEl>
                                          <p:spTgt spid="896"/>
                                        </p:tgtEl>
                                        <p:attrNameLst>
                                          <p:attrName>style.visibility</p:attrName>
                                        </p:attrNameLst>
                                      </p:cBhvr>
                                      <p:to>
                                        <p:strVal val="visible"/>
                                      </p:to>
                                    </p:set>
                                  </p:childTnLst>
                                </p:cTn>
                              </p:par>
                            </p:childTnLst>
                          </p:cTn>
                        </p:par>
                        <p:par>
                          <p:cTn id="152" fill="hold">
                            <p:stCondLst>
                              <p:cond delay="8"/>
                            </p:stCondLst>
                            <p:childTnLst>
                              <p:par>
                                <p:cTn id="153" nodeType="afterEffect" fill="hold" presetClass="entr" presetID="1">
                                  <p:stCondLst>
                                    <p:cond delay="500"/>
                                  </p:stCondLst>
                                  <p:childTnLst>
                                    <p:set>
                                      <p:cBhvr>
                                        <p:cTn id="154" dur="1" fill="hold">
                                          <p:stCondLst>
                                            <p:cond delay="0"/>
                                          </p:stCondLst>
                                        </p:cTn>
                                        <p:tgtEl>
                                          <p:spTgt spid="906"/>
                                        </p:tgtEl>
                                        <p:attrNameLst>
                                          <p:attrName>style.visibility</p:attrName>
                                        </p:attrNameLst>
                                      </p:cBhvr>
                                      <p:to>
                                        <p:strVal val="visible"/>
                                      </p:to>
                                    </p:set>
                                  </p:childTnLst>
                                </p:cTn>
                              </p:par>
                            </p:childTnLst>
                          </p:cTn>
                        </p:par>
                        <p:par>
                          <p:cTn id="155" fill="hold">
                            <p:stCondLst>
                              <p:cond delay="9"/>
                            </p:stCondLst>
                            <p:childTnLst>
                              <p:par>
                                <p:cTn id="156" nodeType="afterEffect" fill="hold" presetClass="entr" presetID="1">
                                  <p:stCondLst>
                                    <p:cond delay="500"/>
                                  </p:stCondLst>
                                  <p:childTnLst>
                                    <p:set>
                                      <p:cBhvr>
                                        <p:cTn id="157" dur="1" fill="hold">
                                          <p:stCondLst>
                                            <p:cond delay="0"/>
                                          </p:stCondLst>
                                        </p:cTn>
                                        <p:tgtEl>
                                          <p:spTgt spid="898"/>
                                        </p:tgtEl>
                                        <p:attrNameLst>
                                          <p:attrName>style.visibility</p:attrName>
                                        </p:attrNameLst>
                                      </p:cBhvr>
                                      <p:to>
                                        <p:strVal val="visible"/>
                                      </p:to>
                                    </p:set>
                                  </p:childTnLst>
                                </p:cTn>
                              </p:par>
                            </p:childTnLst>
                          </p:cTn>
                        </p:par>
                        <p:par>
                          <p:cTn id="158" fill="hold">
                            <p:stCondLst>
                              <p:cond delay="10"/>
                            </p:stCondLst>
                            <p:childTnLst>
                              <p:par>
                                <p:cTn id="159" nodeType="afterEffect" fill="hold" presetClass="entr" presetID="1">
                                  <p:stCondLst>
                                    <p:cond delay="500"/>
                                  </p:stCondLst>
                                  <p:childTnLst>
                                    <p:set>
                                      <p:cBhvr>
                                        <p:cTn id="160" dur="1" fill="hold">
                                          <p:stCondLst>
                                            <p:cond delay="0"/>
                                          </p:stCondLst>
                                        </p:cTn>
                                        <p:tgtEl>
                                          <p:spTgt spid="895"/>
                                        </p:tgtEl>
                                        <p:attrNameLst>
                                          <p:attrName>style.visibility</p:attrName>
                                        </p:attrNameLst>
                                      </p:cBhvr>
                                      <p:to>
                                        <p:strVal val="visible"/>
                                      </p:to>
                                    </p:set>
                                  </p:childTnLst>
                                </p:cTn>
                              </p:par>
                            </p:childTnLst>
                          </p:cTn>
                        </p:par>
                        <p:par>
                          <p:cTn id="161" fill="hold">
                            <p:stCondLst>
                              <p:cond delay="11"/>
                            </p:stCondLst>
                            <p:childTnLst>
                              <p:par>
                                <p:cTn id="162" nodeType="afterEffect" fill="hold" presetClass="entr" presetID="1">
                                  <p:stCondLst>
                                    <p:cond delay="500"/>
                                  </p:stCondLst>
                                  <p:childTnLst>
                                    <p:set>
                                      <p:cBhvr>
                                        <p:cTn id="163" dur="1" fill="hold">
                                          <p:stCondLst>
                                            <p:cond delay="0"/>
                                          </p:stCondLst>
                                        </p:cTn>
                                        <p:tgtEl>
                                          <p:spTgt spid="908"/>
                                        </p:tgtEl>
                                        <p:attrNameLst>
                                          <p:attrName>style.visibility</p:attrName>
                                        </p:attrNameLst>
                                      </p:cBhvr>
                                      <p:to>
                                        <p:strVal val="visible"/>
                                      </p:to>
                                    </p:set>
                                  </p:childTnLst>
                                </p:cTn>
                              </p:par>
                            </p:childTnLst>
                          </p:cTn>
                        </p:par>
                        <p:par>
                          <p:cTn id="164" fill="hold">
                            <p:stCondLst>
                              <p:cond delay="12"/>
                            </p:stCondLst>
                            <p:childTnLst>
                              <p:par>
                                <p:cTn id="165" nodeType="afterEffect" fill="hold" presetClass="entr" presetID="1">
                                  <p:stCondLst>
                                    <p:cond delay="500"/>
                                  </p:stCondLst>
                                  <p:childTnLst>
                                    <p:set>
                                      <p:cBhvr>
                                        <p:cTn id="166" dur="1" fill="hold">
                                          <p:stCondLst>
                                            <p:cond delay="0"/>
                                          </p:stCondLst>
                                        </p:cTn>
                                        <p:tgtEl>
                                          <p:spTgt spid="907"/>
                                        </p:tgtEl>
                                        <p:attrNameLst>
                                          <p:attrName>style.visibility</p:attrName>
                                        </p:attrNameLst>
                                      </p:cBhvr>
                                      <p:to>
                                        <p:strVal val="visible"/>
                                      </p:to>
                                    </p:set>
                                  </p:childTnLst>
                                </p:cTn>
                              </p:par>
                            </p:childTnLst>
                          </p:cTn>
                        </p:par>
                        <p:par>
                          <p:cTn id="167" fill="hold">
                            <p:stCondLst>
                              <p:cond delay="13"/>
                            </p:stCondLst>
                            <p:childTnLst>
                              <p:par>
                                <p:cTn id="168" nodeType="afterEffect" fill="hold" presetClass="entr" presetID="1">
                                  <p:stCondLst>
                                    <p:cond delay="500"/>
                                  </p:stCondLst>
                                  <p:childTnLst>
                                    <p:set>
                                      <p:cBhvr>
                                        <p:cTn id="169" dur="1" fill="hold">
                                          <p:stCondLst>
                                            <p:cond delay="0"/>
                                          </p:stCondLst>
                                        </p:cTn>
                                        <p:tgtEl>
                                          <p:spTgt spid="909"/>
                                        </p:tgtEl>
                                        <p:attrNameLst>
                                          <p:attrName>style.visibility</p:attrName>
                                        </p:attrNameLst>
                                      </p:cBhvr>
                                      <p:to>
                                        <p:strVal val="visible"/>
                                      </p:to>
                                    </p:set>
                                  </p:childTnLst>
                                </p:cTn>
                              </p:par>
                            </p:childTnLst>
                          </p:cTn>
                        </p:par>
                        <p:par>
                          <p:cTn id="170" fill="hold">
                            <p:stCondLst>
                              <p:cond delay="14"/>
                            </p:stCondLst>
                            <p:childTnLst>
                              <p:par>
                                <p:cTn id="171" nodeType="afterEffect" fill="hold" presetClass="entr" presetID="1">
                                  <p:stCondLst>
                                    <p:cond delay="500"/>
                                  </p:stCondLst>
                                  <p:childTnLst>
                                    <p:set>
                                      <p:cBhvr>
                                        <p:cTn id="172" dur="1" fill="hold">
                                          <p:stCondLst>
                                            <p:cond delay="0"/>
                                          </p:stCondLst>
                                        </p:cTn>
                                        <p:tgtEl>
                                          <p:spTgt spid="899"/>
                                        </p:tgtEl>
                                        <p:attrNameLst>
                                          <p:attrName>style.visibility</p:attrName>
                                        </p:attrNameLst>
                                      </p:cBhvr>
                                      <p:to>
                                        <p:strVal val="visible"/>
                                      </p:to>
                                    </p:set>
                                  </p:childTnLst>
                                </p:cTn>
                              </p:par>
                            </p:childTnLst>
                          </p:cTn>
                        </p:par>
                        <p:par>
                          <p:cTn id="173" fill="hold">
                            <p:stCondLst>
                              <p:cond delay="15"/>
                            </p:stCondLst>
                            <p:childTnLst>
                              <p:par>
                                <p:cTn id="174" nodeType="afterEffect" fill="hold" presetClass="entr" presetID="1">
                                  <p:stCondLst>
                                    <p:cond delay="500"/>
                                  </p:stCondLst>
                                  <p:childTnLst>
                                    <p:set>
                                      <p:cBhvr>
                                        <p:cTn id="175" dur="1" fill="hold">
                                          <p:stCondLst>
                                            <p:cond delay="0"/>
                                          </p:stCondLst>
                                        </p:cTn>
                                        <p:tgtEl>
                                          <p:spTgt spid="910"/>
                                        </p:tgtEl>
                                        <p:attrNameLst>
                                          <p:attrName>style.visibility</p:attrName>
                                        </p:attrNameLst>
                                      </p:cBhvr>
                                      <p:to>
                                        <p:strVal val="visible"/>
                                      </p:to>
                                    </p:set>
                                  </p:childTnLst>
                                </p:cTn>
                              </p:par>
                            </p:childTnLst>
                          </p:cTn>
                        </p:par>
                        <p:par>
                          <p:cTn id="176" fill="hold">
                            <p:stCondLst>
                              <p:cond delay="16"/>
                            </p:stCondLst>
                            <p:childTnLst>
                              <p:par>
                                <p:cTn id="177" nodeType="afterEffect" fill="hold" presetClass="entr" presetID="1">
                                  <p:stCondLst>
                                    <p:cond delay="500"/>
                                  </p:stCondLst>
                                  <p:childTnLst>
                                    <p:set>
                                      <p:cBhvr>
                                        <p:cTn id="178" dur="1" fill="hold">
                                          <p:stCondLst>
                                            <p:cond delay="0"/>
                                          </p:stCondLst>
                                        </p:cTn>
                                        <p:tgtEl>
                                          <p:spTgt spid="9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4" name="Google Shape;926;p63" descr=""/>
          <p:cNvPicPr/>
          <p:nvPr/>
        </p:nvPicPr>
        <p:blipFill>
          <a:blip r:embed="rId1"/>
          <a:stretch/>
        </p:blipFill>
        <p:spPr>
          <a:xfrm>
            <a:off x="0" y="0"/>
            <a:ext cx="12191760" cy="6857640"/>
          </a:xfrm>
          <a:prstGeom prst="rect">
            <a:avLst/>
          </a:prstGeom>
          <a:ln w="0">
            <a:noFill/>
          </a:ln>
        </p:spPr>
      </p:pic>
      <p:sp>
        <p:nvSpPr>
          <p:cNvPr id="915" name="Google Shape;927;p63"/>
          <p:cNvSpPr/>
          <p:nvPr/>
        </p:nvSpPr>
        <p:spPr>
          <a:xfrm>
            <a:off x="-6447960" y="2503800"/>
            <a:ext cx="12191760" cy="1850040"/>
          </a:xfrm>
          <a:prstGeom prst="rect">
            <a:avLst/>
          </a:prstGeom>
          <a:solidFill>
            <a:schemeClr val="accent1">
              <a:alpha val="7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16" name="Google Shape;928;p63"/>
          <p:cNvSpPr/>
          <p:nvPr/>
        </p:nvSpPr>
        <p:spPr>
          <a:xfrm>
            <a:off x="1329120" y="262260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3600" spc="-1" strike="noStrike">
                <a:solidFill>
                  <a:schemeClr val="lt1"/>
                </a:solidFill>
                <a:latin typeface="Arial"/>
                <a:ea typeface="Arial"/>
              </a:rPr>
              <a:t>Lenguajes de Programación</a:t>
            </a:r>
            <a:endParaRPr b="0" lang="es-AR"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Google Shape;933;p64"/>
          <p:cNvSpPr/>
          <p:nvPr/>
        </p:nvSpPr>
        <p:spPr>
          <a:xfrm>
            <a:off x="-18720" y="3460680"/>
            <a:ext cx="12462480" cy="372240"/>
          </a:xfrm>
          <a:prstGeom prst="rect">
            <a:avLst/>
          </a:prstGeom>
          <a:gradFill rotWithShape="0">
            <a:gsLst>
              <a:gs pos="0">
                <a:srgbClr val="0094ff">
                  <a:alpha val="0"/>
                </a:srgbClr>
              </a:gs>
              <a:gs pos="100000">
                <a:srgbClr val="0094ff">
                  <a:alpha val="70196"/>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pic>
        <p:nvPicPr>
          <p:cNvPr id="918" name="Google Shape;934;p64" descr=""/>
          <p:cNvPicPr/>
          <p:nvPr/>
        </p:nvPicPr>
        <p:blipFill>
          <a:blip r:embed="rId1"/>
          <a:stretch/>
        </p:blipFill>
        <p:spPr>
          <a:xfrm>
            <a:off x="235800" y="703440"/>
            <a:ext cx="7835760" cy="5482080"/>
          </a:xfrm>
          <a:prstGeom prst="rect">
            <a:avLst/>
          </a:prstGeom>
          <a:ln w="0">
            <a:noFill/>
          </a:ln>
        </p:spPr>
      </p:pic>
      <p:pic>
        <p:nvPicPr>
          <p:cNvPr id="919" name="Google Shape;935;p64" descr="Top computer programing languages for future"/>
          <p:cNvPicPr/>
          <p:nvPr/>
        </p:nvPicPr>
        <p:blipFill>
          <a:blip r:embed="rId2"/>
          <a:stretch/>
        </p:blipFill>
        <p:spPr>
          <a:xfrm flipH="1">
            <a:off x="8727480" y="2822760"/>
            <a:ext cx="3061800" cy="1647360"/>
          </a:xfrm>
          <a:prstGeom prst="rect">
            <a:avLst/>
          </a:prstGeom>
          <a:ln w="0">
            <a:noFill/>
          </a:ln>
        </p:spPr>
      </p:pic>
      <p:sp>
        <p:nvSpPr>
          <p:cNvPr id="920" name="Google Shape;936;p64"/>
          <p:cNvSpPr/>
          <p:nvPr/>
        </p:nvSpPr>
        <p:spPr>
          <a:xfrm>
            <a:off x="5096880" y="664524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Google Shape;941;p65"/>
          <p:cNvSpPr/>
          <p:nvPr/>
        </p:nvSpPr>
        <p:spPr>
          <a:xfrm>
            <a:off x="-18720" y="3460680"/>
            <a:ext cx="12462480" cy="372240"/>
          </a:xfrm>
          <a:prstGeom prst="rect">
            <a:avLst/>
          </a:prstGeom>
          <a:gradFill rotWithShape="0">
            <a:gsLst>
              <a:gs pos="0">
                <a:srgbClr val="0094ff">
                  <a:alpha val="0"/>
                </a:srgbClr>
              </a:gs>
              <a:gs pos="100000">
                <a:srgbClr val="0094ff">
                  <a:alpha val="70196"/>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pic>
        <p:nvPicPr>
          <p:cNvPr id="922" name="Google Shape;942;p65" descr=""/>
          <p:cNvPicPr/>
          <p:nvPr/>
        </p:nvPicPr>
        <p:blipFill>
          <a:blip r:embed="rId1"/>
          <a:stretch/>
        </p:blipFill>
        <p:spPr>
          <a:xfrm>
            <a:off x="2257200" y="1119240"/>
            <a:ext cx="7677360" cy="5123520"/>
          </a:xfrm>
          <a:prstGeom prst="rect">
            <a:avLst/>
          </a:prstGeom>
          <a:ln w="0">
            <a:noFill/>
          </a:ln>
        </p:spPr>
      </p:pic>
      <p:pic>
        <p:nvPicPr>
          <p:cNvPr id="923" name="Google Shape;943;p65" descr="code #Love #programing | World code, Coding, Computer science"/>
          <p:cNvPicPr/>
          <p:nvPr/>
        </p:nvPicPr>
        <p:blipFill>
          <a:blip r:embed="rId2"/>
          <a:stretch/>
        </p:blipFill>
        <p:spPr>
          <a:xfrm>
            <a:off x="0" y="2676600"/>
            <a:ext cx="2009160" cy="2009160"/>
          </a:xfrm>
          <a:prstGeom prst="rect">
            <a:avLst/>
          </a:prstGeom>
          <a:ln w="0">
            <a:noFill/>
          </a:ln>
        </p:spPr>
      </p:pic>
      <p:pic>
        <p:nvPicPr>
          <p:cNvPr id="924" name="Google Shape;944;p65" descr="Virtual reality: programing architect tour - Stock Image - T490/0022 -  Science Photo Library"/>
          <p:cNvPicPr/>
          <p:nvPr/>
        </p:nvPicPr>
        <p:blipFill>
          <a:blip r:embed="rId3"/>
          <a:stretch/>
        </p:blipFill>
        <p:spPr>
          <a:xfrm>
            <a:off x="10048680" y="2885400"/>
            <a:ext cx="2143080" cy="1522440"/>
          </a:xfrm>
          <a:prstGeom prst="rect">
            <a:avLst/>
          </a:prstGeom>
          <a:ln w="0">
            <a:noFill/>
          </a:ln>
        </p:spPr>
      </p:pic>
      <p:sp>
        <p:nvSpPr>
          <p:cNvPr id="925" name="Google Shape;945;p65"/>
          <p:cNvSpPr/>
          <p:nvPr/>
        </p:nvSpPr>
        <p:spPr>
          <a:xfrm>
            <a:off x="5096880" y="664524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Google Shape;950;p66"/>
          <p:cNvSpPr/>
          <p:nvPr/>
        </p:nvSpPr>
        <p:spPr>
          <a:xfrm>
            <a:off x="0" y="3768120"/>
            <a:ext cx="12276000" cy="315000"/>
          </a:xfrm>
          <a:prstGeom prst="rect">
            <a:avLst/>
          </a:prstGeom>
          <a:solidFill>
            <a:schemeClr val="accent1"/>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27" name="PlaceHolder 1"/>
          <p:cNvSpPr>
            <a:spLocks noGrp="1"/>
          </p:cNvSpPr>
          <p:nvPr>
            <p:ph type="title"/>
          </p:nvPr>
        </p:nvSpPr>
        <p:spPr>
          <a:xfrm>
            <a:off x="0" y="-3240"/>
            <a:ext cx="11828160" cy="902880"/>
          </a:xfrm>
          <a:prstGeom prst="rect">
            <a:avLst/>
          </a:prstGeom>
          <a:noFill/>
          <a:ln w="0">
            <a:noFill/>
          </a:ln>
        </p:spPr>
        <p:txBody>
          <a:bodyPr anchor="t">
            <a:noAutofit/>
          </a:bodyPr>
          <a:p>
            <a:pPr indent="0">
              <a:lnSpc>
                <a:spcPct val="90000"/>
              </a:lnSpc>
              <a:buNone/>
              <a:tabLst>
                <a:tab algn="l" pos="0"/>
              </a:tabLst>
            </a:pPr>
            <a:r>
              <a:rPr b="0" lang="es-ES" sz="4000" spc="-1" strike="noStrike">
                <a:solidFill>
                  <a:schemeClr val="lt1"/>
                </a:solidFill>
                <a:latin typeface="Arial"/>
                <a:ea typeface="Arial"/>
              </a:rPr>
              <a:t>Los lenguajes de programación de alto nivel</a:t>
            </a:r>
            <a:endParaRPr b="0" lang="es-AR" sz="4000" spc="-1" strike="noStrike">
              <a:solidFill>
                <a:srgbClr val="000000"/>
              </a:solidFill>
              <a:latin typeface="Arial"/>
            </a:endParaRPr>
          </a:p>
        </p:txBody>
      </p:sp>
      <p:sp>
        <p:nvSpPr>
          <p:cNvPr id="928" name="Google Shape;952;p66"/>
          <p:cNvSpPr/>
          <p:nvPr/>
        </p:nvSpPr>
        <p:spPr>
          <a:xfrm>
            <a:off x="99720" y="655308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ffffff"/>
              </a:solidFill>
              <a:latin typeface="Arial"/>
            </a:endParaRPr>
          </a:p>
        </p:txBody>
      </p:sp>
      <p:pic>
        <p:nvPicPr>
          <p:cNvPr id="929" name="Google Shape;953;p66" descr=""/>
          <p:cNvPicPr/>
          <p:nvPr/>
        </p:nvPicPr>
        <p:blipFill>
          <a:blip r:embed="rId1"/>
          <a:stretch/>
        </p:blipFill>
        <p:spPr>
          <a:xfrm>
            <a:off x="-284400" y="1616040"/>
            <a:ext cx="6085800" cy="4257720"/>
          </a:xfrm>
          <a:prstGeom prst="rect">
            <a:avLst/>
          </a:prstGeom>
          <a:ln w="0">
            <a:noFill/>
          </a:ln>
        </p:spPr>
      </p:pic>
      <p:pic>
        <p:nvPicPr>
          <p:cNvPr id="930" name="Google Shape;954;p66" descr=""/>
          <p:cNvPicPr/>
          <p:nvPr/>
        </p:nvPicPr>
        <p:blipFill>
          <a:blip r:embed="rId2"/>
          <a:stretch/>
        </p:blipFill>
        <p:spPr>
          <a:xfrm>
            <a:off x="5785920" y="1600200"/>
            <a:ext cx="6489720" cy="4786920"/>
          </a:xfrm>
          <a:prstGeom prst="rect">
            <a:avLst/>
          </a:prstGeom>
          <a:ln w="0">
            <a:noFill/>
          </a:ln>
        </p:spPr>
      </p:pic>
      <p:sp>
        <p:nvSpPr>
          <p:cNvPr id="931" name="Google Shape;955;p66"/>
          <p:cNvSpPr/>
          <p:nvPr/>
        </p:nvSpPr>
        <p:spPr>
          <a:xfrm>
            <a:off x="5096880" y="664524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p:transition spd="med">
    <p:fade thruBlk="tru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Google Shape;960;p67"/>
          <p:cNvSpPr/>
          <p:nvPr/>
        </p:nvSpPr>
        <p:spPr>
          <a:xfrm>
            <a:off x="142920" y="2075760"/>
            <a:ext cx="1860120" cy="1392120"/>
          </a:xfrm>
          <a:prstGeom prst="rect">
            <a:avLst/>
          </a:prstGeom>
          <a:solidFill>
            <a:schemeClr val="lt1"/>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33" name="PlaceHolder 1"/>
          <p:cNvSpPr>
            <a:spLocks noGrp="1"/>
          </p:cNvSpPr>
          <p:nvPr>
            <p:ph type="title"/>
          </p:nvPr>
        </p:nvSpPr>
        <p:spPr>
          <a:xfrm>
            <a:off x="0" y="-3240"/>
            <a:ext cx="11828160" cy="902880"/>
          </a:xfrm>
          <a:prstGeom prst="rect">
            <a:avLst/>
          </a:prstGeom>
          <a:noFill/>
          <a:ln w="0">
            <a:noFill/>
          </a:ln>
        </p:spPr>
        <p:txBody>
          <a:bodyPr anchor="t">
            <a:noAutofit/>
          </a:bodyPr>
          <a:p>
            <a:pPr indent="0">
              <a:lnSpc>
                <a:spcPct val="90000"/>
              </a:lnSpc>
              <a:buNone/>
              <a:tabLst>
                <a:tab algn="l" pos="0"/>
              </a:tabLst>
            </a:pPr>
            <a:r>
              <a:rPr b="0" lang="es-ES" sz="4000" spc="-1" strike="noStrike">
                <a:solidFill>
                  <a:schemeClr val="lt1"/>
                </a:solidFill>
                <a:latin typeface="Arial"/>
                <a:ea typeface="Arial"/>
              </a:rPr>
              <a:t>Los lenguajes de programación de alto nivel</a:t>
            </a:r>
            <a:endParaRPr b="0" lang="es-AR" sz="4000" spc="-1" strike="noStrike">
              <a:solidFill>
                <a:srgbClr val="000000"/>
              </a:solidFill>
              <a:latin typeface="Arial"/>
            </a:endParaRPr>
          </a:p>
        </p:txBody>
      </p:sp>
      <p:sp>
        <p:nvSpPr>
          <p:cNvPr id="934" name="Google Shape;962;p67"/>
          <p:cNvSpPr/>
          <p:nvPr/>
        </p:nvSpPr>
        <p:spPr>
          <a:xfrm>
            <a:off x="99720" y="655308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200" spc="-1" strike="noStrike">
                <a:solidFill>
                  <a:schemeClr val="lt1"/>
                </a:solidFill>
                <a:latin typeface="Arial"/>
                <a:ea typeface="Arial"/>
              </a:rPr>
              <a:t>ISFT n151 – Algoritmos y Estructuras de Datos</a:t>
            </a:r>
            <a:endParaRPr b="0" lang="es-AR" sz="1200" spc="-1" strike="noStrike">
              <a:solidFill>
                <a:srgbClr val="ffffff"/>
              </a:solidFill>
              <a:latin typeface="Arial"/>
            </a:endParaRPr>
          </a:p>
        </p:txBody>
      </p:sp>
      <p:pic>
        <p:nvPicPr>
          <p:cNvPr id="935" name="Google Shape;963;p67" descr=""/>
          <p:cNvPicPr/>
          <p:nvPr/>
        </p:nvPicPr>
        <p:blipFill>
          <a:blip r:embed="rId1"/>
          <a:stretch/>
        </p:blipFill>
        <p:spPr>
          <a:xfrm>
            <a:off x="5244480" y="1488240"/>
            <a:ext cx="6804360" cy="4422960"/>
          </a:xfrm>
          <a:prstGeom prst="rect">
            <a:avLst/>
          </a:prstGeom>
          <a:ln w="0">
            <a:noFill/>
          </a:ln>
        </p:spPr>
      </p:pic>
      <p:pic>
        <p:nvPicPr>
          <p:cNvPr id="936" name="Google Shape;964;p67" descr=""/>
          <p:cNvPicPr/>
          <p:nvPr/>
        </p:nvPicPr>
        <p:blipFill>
          <a:blip r:embed="rId2"/>
          <a:stretch/>
        </p:blipFill>
        <p:spPr>
          <a:xfrm>
            <a:off x="31680" y="1469160"/>
            <a:ext cx="4871520" cy="3997800"/>
          </a:xfrm>
          <a:prstGeom prst="rect">
            <a:avLst/>
          </a:prstGeom>
          <a:ln w="0">
            <a:noFill/>
          </a:ln>
        </p:spPr>
      </p:pic>
      <p:sp>
        <p:nvSpPr>
          <p:cNvPr id="937" name="Google Shape;965;p67"/>
          <p:cNvSpPr/>
          <p:nvPr/>
        </p:nvSpPr>
        <p:spPr>
          <a:xfrm>
            <a:off x="142920" y="1420920"/>
            <a:ext cx="3874320" cy="396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chemeClr val="lt1"/>
                </a:solidFill>
                <a:latin typeface="Arial"/>
                <a:ea typeface="Arial"/>
              </a:rPr>
              <a:t>Paradigmas de Programación.</a:t>
            </a:r>
            <a:endParaRPr b="0" lang="es-AR" sz="2000" spc="-1" strike="noStrike">
              <a:solidFill>
                <a:srgbClr val="ffffff"/>
              </a:solidFill>
              <a:latin typeface="Arial"/>
            </a:endParaRPr>
          </a:p>
        </p:txBody>
      </p:sp>
      <p:sp>
        <p:nvSpPr>
          <p:cNvPr id="938" name="Google Shape;966;p67"/>
          <p:cNvSpPr/>
          <p:nvPr/>
        </p:nvSpPr>
        <p:spPr>
          <a:xfrm>
            <a:off x="5096880" y="664524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p:transition spd="med">
    <p:fade thruBlk="true"/>
  </p:transition>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Google Shape;971;p68"/>
          <p:cNvSpPr/>
          <p:nvPr/>
        </p:nvSpPr>
        <p:spPr>
          <a:xfrm>
            <a:off x="353556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40" name="Google Shape;972;p68"/>
          <p:cNvSpPr/>
          <p:nvPr/>
        </p:nvSpPr>
        <p:spPr>
          <a:xfrm>
            <a:off x="10077480" y="2419920"/>
            <a:ext cx="154764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4</a:t>
            </a:r>
            <a:endParaRPr b="0" lang="es-AR" sz="8800" spc="-1" strike="noStrike">
              <a:solidFill>
                <a:srgbClr val="ffffff"/>
              </a:solidFill>
              <a:latin typeface="Arial"/>
            </a:endParaRPr>
          </a:p>
        </p:txBody>
      </p:sp>
      <p:sp>
        <p:nvSpPr>
          <p:cNvPr id="941" name="Google Shape;973;p68"/>
          <p:cNvSpPr/>
          <p:nvPr/>
        </p:nvSpPr>
        <p:spPr>
          <a:xfrm>
            <a:off x="319680" y="647820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ISFT n151 – Algoritmos y Estructuras de Datos</a:t>
            </a:r>
            <a:endParaRPr b="0" lang="es-AR" sz="1600" spc="-1" strike="noStrike">
              <a:solidFill>
                <a:srgbClr val="ffffff"/>
              </a:solidFill>
              <a:latin typeface="Arial"/>
            </a:endParaRPr>
          </a:p>
        </p:txBody>
      </p:sp>
      <p:sp>
        <p:nvSpPr>
          <p:cNvPr id="942" name="Google Shape;974;p68"/>
          <p:cNvSpPr/>
          <p:nvPr/>
        </p:nvSpPr>
        <p:spPr>
          <a:xfrm>
            <a:off x="5901120" y="234936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0" lang="es-ES" sz="3600" spc="-1" strike="noStrike">
                <a:solidFill>
                  <a:schemeClr val="lt1"/>
                </a:solidFill>
                <a:latin typeface="Arial"/>
                <a:ea typeface="Arial"/>
              </a:rPr>
              <a:t>Pasando del Código  Fuente al Programa</a:t>
            </a:r>
            <a:endParaRPr b="0" lang="es-AR"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Google Shape;979;p69"/>
          <p:cNvSpPr/>
          <p:nvPr/>
        </p:nvSpPr>
        <p:spPr>
          <a:xfrm>
            <a:off x="353556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44" name="Google Shape;980;p69"/>
          <p:cNvSpPr/>
          <p:nvPr/>
        </p:nvSpPr>
        <p:spPr>
          <a:xfrm>
            <a:off x="4960440" y="2721600"/>
            <a:ext cx="6598080" cy="94392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1" lang="es-ES" sz="2800" spc="-1" strike="noStrike">
                <a:solidFill>
                  <a:schemeClr val="lt1"/>
                </a:solidFill>
                <a:latin typeface="Arial"/>
                <a:ea typeface="Arial"/>
              </a:rPr>
              <a:t>…</a:t>
            </a:r>
            <a:r>
              <a:rPr b="1" lang="es-ES" sz="2800" spc="-1" strike="noStrike">
                <a:solidFill>
                  <a:schemeClr val="lt1"/>
                </a:solidFill>
                <a:latin typeface="Arial"/>
                <a:ea typeface="Arial"/>
              </a:rPr>
              <a:t>Del  Código  Fuente al Código de Maquina, Como?</a:t>
            </a:r>
            <a:endParaRPr b="0" lang="es-AR" sz="2800" spc="-1" strike="noStrike">
              <a:solidFill>
                <a:srgbClr val="ffffff"/>
              </a:solidFill>
              <a:latin typeface="Arial"/>
            </a:endParaRPr>
          </a:p>
        </p:txBody>
      </p:sp>
      <p:sp>
        <p:nvSpPr>
          <p:cNvPr id="945" name="Google Shape;981;p69"/>
          <p:cNvSpPr/>
          <p:nvPr/>
        </p:nvSpPr>
        <p:spPr>
          <a:xfrm>
            <a:off x="6263640" y="6689520"/>
            <a:ext cx="9753120" cy="42516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46" name="Google Shape;982;p69"/>
          <p:cNvSpPr/>
          <p:nvPr/>
        </p:nvSpPr>
        <p:spPr>
          <a:xfrm>
            <a:off x="-2026800" y="-258480"/>
            <a:ext cx="9753120" cy="425160"/>
          </a:xfrm>
          <a:prstGeom prst="rect">
            <a:avLst/>
          </a:prstGeom>
          <a:gradFill rotWithShape="0">
            <a:gsLst>
              <a:gs pos="0">
                <a:srgbClr val="ffc000"/>
              </a:gs>
              <a:gs pos="100000">
                <a:srgbClr val="7f7f7f">
                  <a:alpha val="0"/>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Google Shape;987;p70"/>
          <p:cNvSpPr/>
          <p:nvPr/>
        </p:nvSpPr>
        <p:spPr>
          <a:xfrm>
            <a:off x="335520" y="1676520"/>
            <a:ext cx="11532600" cy="4476240"/>
          </a:xfrm>
          <a:prstGeom prst="rect">
            <a:avLst/>
          </a:prstGeom>
          <a:solidFill>
            <a:schemeClr val="accent1">
              <a:alpha val="4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48" name="Google Shape;988;p70"/>
          <p:cNvSpPr/>
          <p:nvPr/>
        </p:nvSpPr>
        <p:spPr>
          <a:xfrm>
            <a:off x="766800" y="443880"/>
            <a:ext cx="9452880" cy="9536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chemeClr val="lt1"/>
                </a:solidFill>
                <a:latin typeface="Arial"/>
                <a:ea typeface="Arial"/>
              </a:rPr>
              <a:t>Conversión de Código Fuente a Lenguaje de Máquina.</a:t>
            </a:r>
            <a:br>
              <a:rPr sz="2800"/>
            </a:br>
            <a:r>
              <a:rPr b="1" lang="es-ES" sz="2800" spc="-1" strike="noStrike">
                <a:solidFill>
                  <a:srgbClr val="7fc9ff"/>
                </a:solidFill>
                <a:latin typeface="Arial"/>
                <a:ea typeface="Arial"/>
              </a:rPr>
              <a:t>Compilador e intérprete</a:t>
            </a:r>
            <a:r>
              <a:rPr b="1" lang="es-ES" sz="2800" spc="-1" strike="noStrike">
                <a:solidFill>
                  <a:schemeClr val="lt1"/>
                </a:solidFill>
                <a:latin typeface="Arial"/>
                <a:ea typeface="Arial"/>
              </a:rPr>
              <a:t>: definición y diferencias</a:t>
            </a:r>
            <a:endParaRPr b="0" lang="es-AR" sz="2800" spc="-1" strike="noStrike">
              <a:solidFill>
                <a:srgbClr val="ffffff"/>
              </a:solidFill>
              <a:latin typeface="Arial"/>
            </a:endParaRPr>
          </a:p>
        </p:txBody>
      </p:sp>
      <p:sp>
        <p:nvSpPr>
          <p:cNvPr id="949" name="Google Shape;989;p70"/>
          <p:cNvSpPr/>
          <p:nvPr/>
        </p:nvSpPr>
        <p:spPr>
          <a:xfrm>
            <a:off x="895320" y="1908360"/>
            <a:ext cx="6719400" cy="39700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chemeClr val="lt1"/>
                </a:solidFill>
                <a:latin typeface="Arial"/>
                <a:ea typeface="Arial"/>
              </a:rPr>
              <a:t>A la hora de elegir un lenguaje de programación, se debe prestar especial atención a dos cosas: </a:t>
            </a:r>
            <a:br>
              <a:rPr sz="1400"/>
            </a:br>
            <a:r>
              <a:rPr b="0" lang="es-ES" sz="1400" spc="-1" strike="noStrike">
                <a:solidFill>
                  <a:schemeClr val="lt1"/>
                </a:solidFill>
                <a:latin typeface="Arial"/>
                <a:ea typeface="Arial"/>
              </a:rPr>
              <a:t>Por una parte, el lenguaje debe contar con todos los componentes básicos necesarios para el proyecto de software que se quiera desarrollar. </a:t>
            </a:r>
            <a:br>
              <a:rPr sz="1400"/>
            </a:br>
            <a:r>
              <a:rPr b="0" lang="es-ES" sz="1400" spc="-1" strike="noStrike">
                <a:solidFill>
                  <a:schemeClr val="lt1"/>
                </a:solidFill>
                <a:latin typeface="Arial"/>
                <a:ea typeface="Arial"/>
              </a:rPr>
              <a:t>Por la otra, tiene que permitir programar e implementar este proyecto de la manera más sencilla posible.</a:t>
            </a:r>
            <a:br>
              <a:rPr sz="1400"/>
            </a:br>
            <a:br>
              <a:rPr sz="1400"/>
            </a:br>
            <a:r>
              <a:rPr b="0" lang="es-ES" sz="1400" spc="-1" strike="noStrike">
                <a:solidFill>
                  <a:schemeClr val="lt1"/>
                </a:solidFill>
                <a:latin typeface="Arial"/>
                <a:ea typeface="Arial"/>
              </a:rPr>
              <a:t>La </a:t>
            </a:r>
            <a:r>
              <a:rPr b="1" lang="es-ES" sz="1400" spc="-1" strike="noStrike">
                <a:solidFill>
                  <a:schemeClr val="lt1"/>
                </a:solidFill>
                <a:latin typeface="Arial"/>
                <a:ea typeface="Arial"/>
              </a:rPr>
              <a:t>buena legibilidad y simplicidad del código fuente</a:t>
            </a:r>
            <a:r>
              <a:rPr b="0" lang="es-ES" sz="1400" spc="-1" strike="noStrike">
                <a:solidFill>
                  <a:schemeClr val="lt1"/>
                </a:solidFill>
                <a:latin typeface="Arial"/>
                <a:ea typeface="Arial"/>
              </a:rPr>
              <a:t> son fundamentales para garantizar lo segundo, porque estas características no solo facilitan el aprendizaje del </a:t>
            </a:r>
            <a:r>
              <a:rPr b="0" lang="es-ES" sz="1400" spc="-1" strike="noStrike" u="sng">
                <a:solidFill>
                  <a:schemeClr val="lt1"/>
                </a:solidFill>
                <a:uFillTx/>
                <a:latin typeface="Arial"/>
                <a:ea typeface="Arial"/>
              </a:rPr>
              <a:t>lenguaje de programación</a:t>
            </a:r>
            <a:r>
              <a:rPr b="0" lang="es-ES" sz="1400" spc="-1" strike="noStrike">
                <a:solidFill>
                  <a:schemeClr val="lt1"/>
                </a:solidFill>
                <a:latin typeface="Arial"/>
                <a:ea typeface="Arial"/>
              </a:rPr>
              <a:t>, sino también, obviamente, su posterior utilización en el día a día.</a:t>
            </a:r>
            <a:br>
              <a:rPr sz="1400"/>
            </a:b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En primer lugar, para que el ordenador o el procesador puedan comprender las </a:t>
            </a:r>
            <a:r>
              <a:rPr b="1" lang="es-ES" sz="1400" spc="-1" strike="noStrike">
                <a:solidFill>
                  <a:schemeClr val="lt1"/>
                </a:solidFill>
                <a:latin typeface="Arial"/>
                <a:ea typeface="Arial"/>
              </a:rPr>
              <a:t>instrucciones que contiene un programa desarrollado</a:t>
            </a:r>
            <a:r>
              <a:rPr b="0" lang="es-ES" sz="1400" spc="-1" strike="noStrike">
                <a:solidFill>
                  <a:schemeClr val="lt1"/>
                </a:solidFill>
                <a:latin typeface="Arial"/>
                <a:ea typeface="Arial"/>
              </a:rPr>
              <a:t> previamente, el código fuente escrito en los lenguajes de programación actuales debe convertirse a un </a:t>
            </a:r>
            <a:r>
              <a:rPr b="1" lang="es-ES" sz="1400" spc="-1" strike="noStrike">
                <a:solidFill>
                  <a:schemeClr val="lt1"/>
                </a:solidFill>
                <a:latin typeface="Arial"/>
                <a:ea typeface="Arial"/>
              </a:rPr>
              <a:t>formato legible por máquina</a:t>
            </a:r>
            <a:r>
              <a:rPr b="0" lang="es-ES" sz="1400" spc="-1" strike="noStrike">
                <a:solidFill>
                  <a:schemeClr val="lt1"/>
                </a:solidFill>
                <a:latin typeface="Arial"/>
                <a:ea typeface="Arial"/>
              </a:rPr>
              <a:t>. De este procedimiento, dependiendo del lenguaje de programación, se encarga un compilador o un intérprete. ¿Qué son exactamente estos dos programas? Y ¿en qué se diferencian?</a:t>
            </a:r>
            <a:endParaRPr b="0" lang="es-AR" sz="1400" spc="-1" strike="noStrike">
              <a:solidFill>
                <a:srgbClr val="ffffff"/>
              </a:solidFill>
              <a:latin typeface="Arial"/>
            </a:endParaRPr>
          </a:p>
        </p:txBody>
      </p:sp>
      <p:sp>
        <p:nvSpPr>
          <p:cNvPr id="950" name="Google Shape;990;p70"/>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
        <p:nvSpPr>
          <p:cNvPr id="951" name="Google Shape;991;p70"/>
          <p:cNvSpPr/>
          <p:nvPr/>
        </p:nvSpPr>
        <p:spPr>
          <a:xfrm>
            <a:off x="7950240" y="2323800"/>
            <a:ext cx="3582360" cy="3138840"/>
          </a:xfrm>
          <a:prstGeom prst="rect">
            <a:avLst/>
          </a:prstGeom>
          <a:solidFill>
            <a:srgbClr val="4a4e4d"/>
          </a:solidFill>
          <a:ln w="0">
            <a:noFill/>
          </a:ln>
        </p:spPr>
        <p:style>
          <a:lnRef idx="0"/>
          <a:fillRef idx="0"/>
          <a:effectRef idx="0"/>
          <a:fontRef idx="minor"/>
        </p:style>
        <p:txBody>
          <a:bodyPr lIns="0" rIns="0" tIns="0" bIns="0" anchor="ctr">
            <a:noAutofit/>
          </a:bodyPr>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87cdff"/>
                </a:solidFill>
                <a:latin typeface="Arial"/>
                <a:ea typeface="Arial"/>
              </a:rPr>
              <a:t>   </a:t>
            </a:r>
            <a:r>
              <a:rPr b="0" lang="es-ES" sz="1600" spc="-1" strike="noStrike">
                <a:solidFill>
                  <a:srgbClr val="87cdff"/>
                </a:solidFill>
                <a:latin typeface="Arial"/>
                <a:ea typeface="Arial"/>
              </a:rPr>
              <a:t>#</a:t>
            </a:r>
            <a:r>
              <a:rPr b="0" lang="es-ES" sz="1600" spc="-1" strike="noStrike">
                <a:solidFill>
                  <a:srgbClr val="ff8679"/>
                </a:solidFill>
                <a:latin typeface="Arial"/>
                <a:ea typeface="Arial"/>
              </a:rPr>
              <a:t>include</a:t>
            </a:r>
            <a:r>
              <a:rPr b="0" lang="es-ES" sz="1600" spc="-1" strike="noStrike">
                <a:solidFill>
                  <a:srgbClr val="87cdff"/>
                </a:solidFill>
                <a:latin typeface="Arial"/>
                <a:ea typeface="Arial"/>
              </a:rPr>
              <a:t> </a:t>
            </a:r>
            <a:r>
              <a:rPr b="0" lang="es-ES" sz="1600" spc="-1" strike="noStrike">
                <a:solidFill>
                  <a:srgbClr val="a5dcff"/>
                </a:solidFill>
                <a:latin typeface="Arial"/>
                <a:ea typeface="Arial"/>
              </a:rPr>
              <a:t>&lt;iostream&gt;</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ddd5ca"/>
                </a:solidFill>
                <a:latin typeface="Arial"/>
                <a:ea typeface="Arial"/>
              </a:rPr>
              <a:t>    </a:t>
            </a:r>
            <a:r>
              <a:rPr b="0" lang="es-ES" sz="1600" spc="-1" strike="noStrike">
                <a:solidFill>
                  <a:srgbClr val="ff8679"/>
                </a:solidFill>
                <a:latin typeface="Arial"/>
                <a:ea typeface="Arial"/>
              </a:rPr>
              <a:t>int</a:t>
            </a:r>
            <a:r>
              <a:rPr b="0" lang="es-ES" sz="1600" spc="-1" strike="noStrike">
                <a:solidFill>
                  <a:srgbClr val="ddd5ca"/>
                </a:solidFill>
                <a:latin typeface="Arial"/>
                <a:ea typeface="Arial"/>
              </a:rPr>
              <a:t> </a:t>
            </a:r>
            <a:r>
              <a:rPr b="0" lang="es-ES" sz="1600" spc="-1" strike="noStrike">
                <a:solidFill>
                  <a:srgbClr val="d4a1ff"/>
                </a:solidFill>
                <a:latin typeface="Arial"/>
                <a:ea typeface="Arial"/>
              </a:rPr>
              <a:t>main</a:t>
            </a:r>
            <a:r>
              <a:rPr b="0" lang="es-ES" sz="1600" spc="-1" strike="noStrike">
                <a:solidFill>
                  <a:srgbClr val="ddd5ca"/>
                </a:solidFill>
                <a:latin typeface="Arial"/>
                <a:ea typeface="Arial"/>
              </a:rPr>
              <a:t>() </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ddd5ca"/>
                </a:solidFill>
                <a:latin typeface="Arial"/>
                <a:ea typeface="Arial"/>
              </a:rPr>
              <a:t>{ </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ddd5ca"/>
                </a:solidFill>
                <a:latin typeface="Arial"/>
                <a:ea typeface="Arial"/>
              </a:rPr>
              <a:t>   </a:t>
            </a:r>
            <a:r>
              <a:rPr b="0" lang="es-ES" sz="1600" spc="-1" strike="noStrike">
                <a:solidFill>
                  <a:srgbClr val="ddd5ca"/>
                </a:solidFill>
                <a:latin typeface="Arial"/>
                <a:ea typeface="Arial"/>
              </a:rPr>
              <a:t>std::cout &lt;&lt; </a:t>
            </a:r>
            <a:r>
              <a:rPr b="0" lang="es-ES" sz="1600" spc="-1" strike="noStrike">
                <a:solidFill>
                  <a:srgbClr val="a5dcff"/>
                </a:solidFill>
                <a:latin typeface="Arial"/>
                <a:ea typeface="Arial"/>
              </a:rPr>
              <a:t>"Hello, World!"</a:t>
            </a:r>
            <a:r>
              <a:rPr b="0" lang="es-ES" sz="1600" spc="-1" strike="noStrike">
                <a:solidFill>
                  <a:srgbClr val="ddd5ca"/>
                </a:solidFill>
                <a:latin typeface="Arial"/>
                <a:ea typeface="Arial"/>
              </a:rPr>
              <a:t> &lt;&lt; std::endl; </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f8679"/>
                </a:solidFill>
                <a:latin typeface="Arial"/>
                <a:ea typeface="Arial"/>
              </a:rPr>
              <a:t>   </a:t>
            </a:r>
            <a:r>
              <a:rPr b="0" lang="es-ES" sz="1600" spc="-1" strike="noStrike">
                <a:solidFill>
                  <a:srgbClr val="ff8679"/>
                </a:solidFill>
                <a:latin typeface="Arial"/>
                <a:ea typeface="Arial"/>
              </a:rPr>
              <a:t>return</a:t>
            </a:r>
            <a:r>
              <a:rPr b="0" lang="es-ES" sz="1600" spc="-1" strike="noStrike">
                <a:solidFill>
                  <a:srgbClr val="ddd5ca"/>
                </a:solidFill>
                <a:latin typeface="Arial"/>
                <a:ea typeface="Arial"/>
              </a:rPr>
              <a:t> </a:t>
            </a:r>
            <a:r>
              <a:rPr b="0" lang="es-ES" sz="1600" spc="-1" strike="noStrike">
                <a:solidFill>
                  <a:srgbClr val="87cdff"/>
                </a:solidFill>
                <a:latin typeface="Arial"/>
                <a:ea typeface="Arial"/>
              </a:rPr>
              <a:t>0</a:t>
            </a:r>
            <a:r>
              <a:rPr b="0" lang="es-ES" sz="1600" spc="-1" strike="noStrike">
                <a:solidFill>
                  <a:srgbClr val="ddd5ca"/>
                </a:solidFill>
                <a:latin typeface="Arial"/>
                <a:ea typeface="Arial"/>
              </a:rPr>
              <a:t>; </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ddd5ca"/>
                </a:solidFill>
                <a:latin typeface="Arial"/>
                <a:ea typeface="Arial"/>
              </a:rPr>
              <a:t>   </a:t>
            </a:r>
            <a:r>
              <a:rPr b="0" lang="es-ES" sz="1600" spc="-1" strike="noStrike">
                <a:solidFill>
                  <a:srgbClr val="ddd5ca"/>
                </a:solidFill>
                <a:latin typeface="Arial"/>
                <a:ea typeface="Arial"/>
              </a:rPr>
              <a:t>}</a:t>
            </a:r>
            <a:endParaRPr b="0" lang="es-AR" sz="1600" spc="-1" strike="noStrike">
              <a:solidFill>
                <a:srgbClr val="000000"/>
              </a:solidFill>
              <a:latin typeface="Arial"/>
            </a:endParaRPr>
          </a:p>
          <a:p>
            <a:pPr>
              <a:lnSpc>
                <a:spcPct val="100000"/>
              </a:lnSpc>
              <a:tabLst>
                <a:tab algn="l" pos="0"/>
              </a:tabLst>
            </a:pPr>
            <a:endParaRPr b="0" lang="es-AR"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Google Shape;996;p71"/>
          <p:cNvSpPr/>
          <p:nvPr/>
        </p:nvSpPr>
        <p:spPr>
          <a:xfrm>
            <a:off x="5756040" y="844920"/>
            <a:ext cx="6236640" cy="5807520"/>
          </a:xfrm>
          <a:prstGeom prst="rect">
            <a:avLst/>
          </a:prstGeom>
          <a:solidFill>
            <a:schemeClr val="accent1">
              <a:alpha val="56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53" name="Google Shape;997;p71"/>
          <p:cNvSpPr/>
          <p:nvPr/>
        </p:nvSpPr>
        <p:spPr>
          <a:xfrm>
            <a:off x="107280" y="825840"/>
            <a:ext cx="5474520" cy="5837760"/>
          </a:xfrm>
          <a:prstGeom prst="rect">
            <a:avLst/>
          </a:prstGeom>
          <a:solidFill>
            <a:schemeClr val="accent1">
              <a:alpha val="92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54" name="Google Shape;998;p71"/>
          <p:cNvSpPr/>
          <p:nvPr/>
        </p:nvSpPr>
        <p:spPr>
          <a:xfrm>
            <a:off x="548280" y="1178280"/>
            <a:ext cx="4695120" cy="51087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¿Qué es un intérprete?</a:t>
            </a:r>
            <a:br>
              <a:rPr sz="1400"/>
            </a:br>
            <a:endParaRPr b="0" lang="es-AR" sz="18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Un intérprete es un </a:t>
            </a:r>
            <a:r>
              <a:rPr b="1" lang="es-ES" sz="1400" spc="-1" strike="noStrike">
                <a:solidFill>
                  <a:schemeClr val="lt1"/>
                </a:solidFill>
                <a:latin typeface="Arial"/>
                <a:ea typeface="Arial"/>
              </a:rPr>
              <a:t>programa informático</a:t>
            </a:r>
            <a:r>
              <a:rPr b="0" lang="es-ES" sz="1400" spc="-1" strike="noStrike">
                <a:solidFill>
                  <a:schemeClr val="lt1"/>
                </a:solidFill>
                <a:latin typeface="Arial"/>
                <a:ea typeface="Arial"/>
              </a:rPr>
              <a:t> que procesa el código fuente de un proyecto de software durante su tiempo de ejecución, es decir, mientras el software se está ejecutando, y actúa como una </a:t>
            </a:r>
            <a:r>
              <a:rPr b="1" lang="es-ES" sz="1400" spc="-1" strike="noStrike">
                <a:solidFill>
                  <a:schemeClr val="lt1"/>
                </a:solidFill>
                <a:latin typeface="Arial"/>
                <a:ea typeface="Arial"/>
              </a:rPr>
              <a:t>interfaz</a:t>
            </a:r>
            <a:r>
              <a:rPr b="0" lang="es-ES" sz="1400" spc="-1" strike="noStrike">
                <a:solidFill>
                  <a:schemeClr val="lt1"/>
                </a:solidFill>
                <a:latin typeface="Arial"/>
                <a:ea typeface="Arial"/>
              </a:rPr>
              <a:t> entre ese proyecto y el procesador. Un intérprete siempre procesa el código línea por línea, de modo que lee, analiza y prepara cada secuencia de forma consecutiva para el procesador. Este principio también se aplica a las secuencias recurrentes, que se ejecutan de nuevo cada vez que vuelven a aparecer en el código. Para procesar el código fuente del software, el intérprete recurre a sus propias bibliotecas internas: en cuanto una </a:t>
            </a:r>
            <a:r>
              <a:rPr b="1" lang="es-ES" sz="1400" spc="-1" strike="noStrike">
                <a:solidFill>
                  <a:schemeClr val="lt1"/>
                </a:solidFill>
                <a:latin typeface="Arial"/>
                <a:ea typeface="Arial"/>
              </a:rPr>
              <a:t>línea de código fuente se ha traducido a los correspondientes comandos legibles por máquina</a:t>
            </a:r>
            <a:r>
              <a:rPr b="0" lang="es-ES" sz="1400" spc="-1" strike="noStrike">
                <a:solidFill>
                  <a:schemeClr val="lt1"/>
                </a:solidFill>
                <a:latin typeface="Arial"/>
                <a:ea typeface="Arial"/>
              </a:rPr>
              <a:t>, esta se envía directamente al procesador.</a:t>
            </a: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El proceso de conversión no finaliza hasta que se ha interpretado todo el código. Solo se interrumpe prematuramente si se produce un fallo durante el procesamiento, lo que </a:t>
            </a:r>
            <a:r>
              <a:rPr b="1" lang="es-ES" sz="1400" spc="-1" strike="noStrike">
                <a:solidFill>
                  <a:schemeClr val="lt1"/>
                </a:solidFill>
                <a:latin typeface="Arial"/>
                <a:ea typeface="Arial"/>
              </a:rPr>
              <a:t>simplifica mucho la resolución de los errores</a:t>
            </a:r>
            <a:r>
              <a:rPr b="0" lang="es-ES" sz="1400" spc="-1" strike="noStrike">
                <a:solidFill>
                  <a:schemeClr val="lt1"/>
                </a:solidFill>
                <a:latin typeface="Arial"/>
                <a:ea typeface="Arial"/>
              </a:rPr>
              <a:t>, ya que la línea de código problemática se detecta inmediatamente después de ocurrir el fallo.</a:t>
            </a:r>
            <a:endParaRPr b="0" lang="es-AR" sz="1400" spc="-1" strike="noStrike">
              <a:solidFill>
                <a:srgbClr val="ffffff"/>
              </a:solidFill>
              <a:latin typeface="Arial"/>
            </a:endParaRPr>
          </a:p>
        </p:txBody>
      </p:sp>
      <p:sp>
        <p:nvSpPr>
          <p:cNvPr id="955" name="Google Shape;999;p71"/>
          <p:cNvSpPr/>
          <p:nvPr/>
        </p:nvSpPr>
        <p:spPr>
          <a:xfrm>
            <a:off x="6231960" y="1198080"/>
            <a:ext cx="5385240" cy="510876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¿Qué es un compilador?</a:t>
            </a:r>
            <a:br>
              <a:rPr sz="1400"/>
            </a:br>
            <a:endParaRPr b="0" lang="es-AR" sz="18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Un compilador es un </a:t>
            </a:r>
            <a:r>
              <a:rPr b="1" lang="es-ES" sz="1400" spc="-1" strike="noStrike">
                <a:solidFill>
                  <a:schemeClr val="lt1"/>
                </a:solidFill>
                <a:latin typeface="Arial"/>
                <a:ea typeface="Arial"/>
              </a:rPr>
              <a:t>programa informático</a:t>
            </a:r>
            <a:r>
              <a:rPr b="0" lang="es-ES" sz="1400" spc="-1" strike="noStrike">
                <a:solidFill>
                  <a:schemeClr val="lt1"/>
                </a:solidFill>
                <a:latin typeface="Arial"/>
                <a:ea typeface="Arial"/>
              </a:rPr>
              <a:t> que traduce todo el código fuente de un proyecto de software a código máquina antes de ejecutarlo. Solo entonces el procesador ejecuta el software, obteniendo todas las instrucciones en código máquina antes de comenzar. De esta manera, el procesador cuenta con todos los componentes necesarios para ejecutar el software, procesar las entradas y generar los resultados. No obstante, en muchos casos, durante el proceso de compilación tiene lugar un paso intermedio fundamental: antes de generar la traducción final en código máquina, la mayoría de los compiladores suelen convertir el código fuente en un </a:t>
            </a:r>
            <a:r>
              <a:rPr b="1" lang="es-ES" sz="1400" spc="-1" strike="noStrike">
                <a:solidFill>
                  <a:schemeClr val="lt1"/>
                </a:solidFill>
                <a:latin typeface="Arial"/>
                <a:ea typeface="Arial"/>
              </a:rPr>
              <a:t>código intermedio</a:t>
            </a:r>
            <a:r>
              <a:rPr b="0" lang="es-ES" sz="1400" spc="-1" strike="noStrike">
                <a:solidFill>
                  <a:schemeClr val="lt1"/>
                </a:solidFill>
                <a:latin typeface="Arial"/>
                <a:ea typeface="Arial"/>
              </a:rPr>
              <a:t> (también llamado código objeto) que, a menudo, es compatible con diversas plataformas y que, además, también puede ser utilizado por un intérprete.</a:t>
            </a: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Al producir el código, el compilador determina </a:t>
            </a:r>
            <a:r>
              <a:rPr b="1" lang="es-ES" sz="1400" spc="-1" strike="noStrike">
                <a:solidFill>
                  <a:schemeClr val="lt1"/>
                </a:solidFill>
                <a:latin typeface="Arial"/>
                <a:ea typeface="Arial"/>
              </a:rPr>
              <a:t>qué instrucciones</a:t>
            </a:r>
            <a:r>
              <a:rPr b="0" lang="es-ES" sz="1400" spc="-1" strike="noStrike">
                <a:solidFill>
                  <a:schemeClr val="lt1"/>
                </a:solidFill>
                <a:latin typeface="Arial"/>
                <a:ea typeface="Arial"/>
              </a:rPr>
              <a:t> van a enviarse al procesador y </a:t>
            </a:r>
            <a:r>
              <a:rPr b="1" lang="es-ES" sz="1400" spc="-1" strike="noStrike">
                <a:solidFill>
                  <a:schemeClr val="lt1"/>
                </a:solidFill>
                <a:latin typeface="Arial"/>
                <a:ea typeface="Arial"/>
              </a:rPr>
              <a:t>en qué orden</a:t>
            </a:r>
            <a:r>
              <a:rPr b="0" lang="es-ES" sz="1400" spc="-1" strike="noStrike">
                <a:solidFill>
                  <a:schemeClr val="lt1"/>
                </a:solidFill>
                <a:latin typeface="Arial"/>
                <a:ea typeface="Arial"/>
              </a:rPr>
              <a:t>. Si las instrucciones no son interdependientes, incluso es posible que puedan procesarse en paralelo.</a:t>
            </a: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 </a:t>
            </a:r>
            <a:r>
              <a:rPr b="0" lang="es-ES" sz="1400" spc="-1" strike="noStrike">
                <a:solidFill>
                  <a:schemeClr val="lt1"/>
                </a:solidFill>
                <a:latin typeface="Arial"/>
                <a:ea typeface="Arial"/>
              </a:rPr>
              <a:t>Nota</a:t>
            </a:r>
            <a:endParaRPr b="0" lang="es-AR" sz="1400" spc="-1" strike="noStrike">
              <a:solidFill>
                <a:srgbClr val="ffffff"/>
              </a:solidFill>
              <a:latin typeface="Arial"/>
            </a:endParaRPr>
          </a:p>
          <a:p>
            <a:pPr>
              <a:lnSpc>
                <a:spcPct val="100000"/>
              </a:lnSpc>
              <a:tabLst>
                <a:tab algn="l" pos="0"/>
              </a:tabLst>
            </a:pPr>
            <a:r>
              <a:rPr b="0" lang="es-ES" sz="1400" spc="-1" strike="noStrike">
                <a:solidFill>
                  <a:schemeClr val="lt1"/>
                </a:solidFill>
                <a:latin typeface="Arial"/>
                <a:ea typeface="Arial"/>
              </a:rPr>
              <a:t>Entre los </a:t>
            </a:r>
            <a:r>
              <a:rPr b="1" lang="es-ES" sz="1400" spc="-1" strike="noStrike">
                <a:solidFill>
                  <a:schemeClr val="lt1"/>
                </a:solidFill>
                <a:latin typeface="Arial"/>
                <a:ea typeface="Arial"/>
              </a:rPr>
              <a:t>lenguajes compilados</a:t>
            </a:r>
            <a:r>
              <a:rPr b="0" lang="es-ES" sz="1400" spc="-1" strike="noStrike">
                <a:solidFill>
                  <a:schemeClr val="lt1"/>
                </a:solidFill>
                <a:latin typeface="Arial"/>
                <a:ea typeface="Arial"/>
              </a:rPr>
              <a:t> puros se incluyen, entre otros, los veteranos </a:t>
            </a:r>
            <a:r>
              <a:rPr b="1" lang="es-ES" sz="1400" spc="-1" strike="noStrike">
                <a:solidFill>
                  <a:schemeClr val="lt1"/>
                </a:solidFill>
                <a:latin typeface="Arial"/>
                <a:ea typeface="Arial"/>
              </a:rPr>
              <a:t>C</a:t>
            </a:r>
            <a:r>
              <a:rPr b="0" lang="es-ES" sz="1400" spc="-1" strike="noStrike">
                <a:solidFill>
                  <a:schemeClr val="lt1"/>
                </a:solidFill>
                <a:latin typeface="Arial"/>
                <a:ea typeface="Arial"/>
              </a:rPr>
              <a:t>, </a:t>
            </a:r>
            <a:r>
              <a:rPr b="1" lang="es-ES" sz="1400" spc="-1" strike="noStrike">
                <a:solidFill>
                  <a:schemeClr val="lt1"/>
                </a:solidFill>
                <a:latin typeface="Arial"/>
                <a:ea typeface="Arial"/>
              </a:rPr>
              <a:t>C++</a:t>
            </a:r>
            <a:r>
              <a:rPr b="0" lang="es-ES" sz="1400" spc="-1" strike="noStrike">
                <a:solidFill>
                  <a:schemeClr val="lt1"/>
                </a:solidFill>
                <a:latin typeface="Arial"/>
                <a:ea typeface="Arial"/>
              </a:rPr>
              <a:t> y </a:t>
            </a:r>
            <a:r>
              <a:rPr b="1" lang="es-ES" sz="1400" spc="-1" strike="noStrike">
                <a:solidFill>
                  <a:schemeClr val="lt1"/>
                </a:solidFill>
                <a:latin typeface="Arial"/>
                <a:ea typeface="Arial"/>
              </a:rPr>
              <a:t>Pascal</a:t>
            </a:r>
            <a:r>
              <a:rPr b="0" lang="es-ES" sz="1400" spc="-1" strike="noStrike">
                <a:solidFill>
                  <a:schemeClr val="lt1"/>
                </a:solidFill>
                <a:latin typeface="Arial"/>
                <a:ea typeface="Arial"/>
              </a:rPr>
              <a:t>.</a:t>
            </a:r>
            <a:endParaRPr b="0" lang="es-AR" sz="1400" spc="-1" strike="noStrike">
              <a:solidFill>
                <a:srgbClr val="ffffff"/>
              </a:solidFill>
              <a:latin typeface="Arial"/>
            </a:endParaRPr>
          </a:p>
        </p:txBody>
      </p:sp>
      <p:sp>
        <p:nvSpPr>
          <p:cNvPr id="956" name="Google Shape;1000;p71"/>
          <p:cNvSpPr/>
          <p:nvPr/>
        </p:nvSpPr>
        <p:spPr>
          <a:xfrm>
            <a:off x="309600" y="152280"/>
            <a:ext cx="8454240" cy="5227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chemeClr val="lt1"/>
                </a:solidFill>
                <a:latin typeface="Arial"/>
                <a:ea typeface="Arial"/>
              </a:rPr>
              <a:t>Compilador e intérprete: definición y diferencias</a:t>
            </a:r>
            <a:endParaRPr b="0" lang="es-AR"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8" name="Google Shape;400;p36" descr="Una carretera con coches&#10;&#10;Descripción generada automáticamente con confianza media"/>
          <p:cNvPicPr/>
          <p:nvPr/>
        </p:nvPicPr>
        <p:blipFill>
          <a:blip r:embed="rId1"/>
          <a:stretch/>
        </p:blipFill>
        <p:spPr>
          <a:xfrm>
            <a:off x="-2200320" y="0"/>
            <a:ext cx="12286800" cy="6857640"/>
          </a:xfrm>
          <a:prstGeom prst="rect">
            <a:avLst/>
          </a:prstGeom>
          <a:ln w="0">
            <a:noFill/>
          </a:ln>
        </p:spPr>
      </p:pic>
      <p:sp>
        <p:nvSpPr>
          <p:cNvPr id="499" name="Google Shape;401;p36"/>
          <p:cNvSpPr/>
          <p:nvPr/>
        </p:nvSpPr>
        <p:spPr>
          <a:xfrm>
            <a:off x="832320" y="496080"/>
            <a:ext cx="4949280" cy="36504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lang="es-ES" sz="1800" spc="-1" strike="noStrike">
                <a:solidFill>
                  <a:schemeClr val="lt1"/>
                </a:solidFill>
                <a:latin typeface="Arial"/>
                <a:ea typeface="Arial"/>
              </a:rPr>
              <a:t>Algoritmos y Estructuras  de Datos I</a:t>
            </a:r>
            <a:endParaRPr b="0" lang="es-AR" sz="1800" spc="-1" strike="noStrike">
              <a:solidFill>
                <a:srgbClr val="ffffff"/>
              </a:solidFill>
              <a:latin typeface="Arial"/>
            </a:endParaRPr>
          </a:p>
        </p:txBody>
      </p:sp>
      <p:sp>
        <p:nvSpPr>
          <p:cNvPr id="500" name="Google Shape;402;p36"/>
          <p:cNvSpPr/>
          <p:nvPr/>
        </p:nvSpPr>
        <p:spPr>
          <a:xfrm>
            <a:off x="-2646360" y="52920"/>
            <a:ext cx="8411760" cy="51732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lang="es-ES" sz="2800" spc="-1" strike="noStrike">
                <a:solidFill>
                  <a:schemeClr val="lt1"/>
                </a:solidFill>
                <a:latin typeface="Arial"/>
                <a:ea typeface="Arial"/>
              </a:rPr>
              <a:t>ISFTN151 – Analista en Sistemas</a:t>
            </a:r>
            <a:endParaRPr b="0" lang="es-AR" sz="2800" spc="-1" strike="noStrike">
              <a:solidFill>
                <a:srgbClr val="ffffff"/>
              </a:solidFill>
              <a:latin typeface="Arial"/>
            </a:endParaRPr>
          </a:p>
        </p:txBody>
      </p:sp>
      <p:sp>
        <p:nvSpPr>
          <p:cNvPr id="501" name="Google Shape;403;p36"/>
          <p:cNvSpPr/>
          <p:nvPr/>
        </p:nvSpPr>
        <p:spPr>
          <a:xfrm>
            <a:off x="4286880" y="1150200"/>
            <a:ext cx="4760640" cy="52016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600" spc="-1" strike="noStrike">
                <a:solidFill>
                  <a:schemeClr val="lt1"/>
                </a:solidFill>
                <a:latin typeface="Arial"/>
                <a:ea typeface="Arial"/>
              </a:rPr>
              <a:t>Unidad 1 Introducción</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2 Tipos e Instrucciones I</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3 Tipos e Instrucciones II</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4 Estructuras de Datos</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5 Recorrido y Búsqueda de Arrays</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6 Algoritmos de Ordenamiento</a:t>
            </a:r>
            <a:br>
              <a:rPr sz="1600"/>
            </a:br>
            <a:br>
              <a:rPr sz="1600"/>
            </a:br>
            <a:r>
              <a:rPr b="0" lang="es-ES" sz="1600" spc="-1" strike="noStrike">
                <a:solidFill>
                  <a:schemeClr val="lt1"/>
                </a:solidFill>
                <a:latin typeface="Arial"/>
                <a:ea typeface="Arial"/>
              </a:rPr>
              <a:t>TP Final Cuatrimestre</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7 Abstracción Procedimental</a:t>
            </a:r>
            <a:br>
              <a:rPr sz="1600"/>
            </a:b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8 Programación Modular</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9 Punteros y memoria dinámica</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Unidad 10 Introducción POO</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TP Final Integrador</a:t>
            </a:r>
            <a:endParaRPr b="0" lang="es-AR" sz="1600" spc="-1" strike="noStrike">
              <a:solidFill>
                <a:srgbClr val="ffffff"/>
              </a:solidFill>
              <a:latin typeface="Arial"/>
            </a:endParaRPr>
          </a:p>
        </p:txBody>
      </p:sp>
      <p:cxnSp>
        <p:nvCxnSpPr>
          <p:cNvPr id="502" name="Google Shape;404;p36"/>
          <p:cNvCxnSpPr/>
          <p:nvPr/>
        </p:nvCxnSpPr>
        <p:spPr>
          <a:xfrm>
            <a:off x="4139640" y="3529800"/>
            <a:ext cx="7665120" cy="31320"/>
          </a:xfrm>
          <a:prstGeom prst="straightConnector1">
            <a:avLst/>
          </a:prstGeom>
          <a:ln w="9525">
            <a:solidFill>
              <a:srgbClr val="f2f2f2"/>
            </a:solidFill>
            <a:miter/>
          </a:ln>
        </p:spPr>
      </p:cxnSp>
      <p:cxnSp>
        <p:nvCxnSpPr>
          <p:cNvPr id="503" name="Google Shape;405;p36"/>
          <p:cNvCxnSpPr/>
          <p:nvPr/>
        </p:nvCxnSpPr>
        <p:spPr>
          <a:xfrm>
            <a:off x="4185360" y="1492920"/>
            <a:ext cx="7619400" cy="59040"/>
          </a:xfrm>
          <a:prstGeom prst="straightConnector1">
            <a:avLst/>
          </a:prstGeom>
          <a:ln w="9525">
            <a:solidFill>
              <a:srgbClr val="f2f2f2"/>
            </a:solidFill>
            <a:miter/>
          </a:ln>
        </p:spPr>
      </p:cxnSp>
      <p:cxnSp>
        <p:nvCxnSpPr>
          <p:cNvPr id="504" name="Google Shape;406;p36"/>
          <p:cNvCxnSpPr/>
          <p:nvPr/>
        </p:nvCxnSpPr>
        <p:spPr>
          <a:xfrm flipV="1">
            <a:off x="4201560" y="5463360"/>
            <a:ext cx="7603200" cy="27720"/>
          </a:xfrm>
          <a:prstGeom prst="straightConnector1">
            <a:avLst/>
          </a:prstGeom>
          <a:ln w="9525">
            <a:solidFill>
              <a:srgbClr val="f2f2f2"/>
            </a:solidFill>
            <a:miter/>
          </a:ln>
        </p:spPr>
      </p:cxnSp>
      <p:cxnSp>
        <p:nvCxnSpPr>
          <p:cNvPr id="505" name="Google Shape;407;p36"/>
          <p:cNvCxnSpPr/>
          <p:nvPr/>
        </p:nvCxnSpPr>
        <p:spPr>
          <a:xfrm>
            <a:off x="4211640" y="6000120"/>
            <a:ext cx="7593120" cy="360"/>
          </a:xfrm>
          <a:prstGeom prst="straightConnector1">
            <a:avLst/>
          </a:prstGeom>
          <a:ln w="9525">
            <a:solidFill>
              <a:srgbClr val="f2f2f2"/>
            </a:solidFill>
            <a:miter/>
          </a:ln>
        </p:spPr>
      </p:cxnSp>
      <p:cxnSp>
        <p:nvCxnSpPr>
          <p:cNvPr id="506" name="Google Shape;408;p36"/>
          <p:cNvCxnSpPr/>
          <p:nvPr/>
        </p:nvCxnSpPr>
        <p:spPr>
          <a:xfrm flipV="1">
            <a:off x="4195440" y="1081800"/>
            <a:ext cx="7609320" cy="8640"/>
          </a:xfrm>
          <a:prstGeom prst="straightConnector1">
            <a:avLst/>
          </a:prstGeom>
          <a:ln w="9525">
            <a:solidFill>
              <a:srgbClr val="f2f2f2"/>
            </a:solidFill>
            <a:miter/>
          </a:ln>
        </p:spPr>
      </p:cxnSp>
      <p:sp>
        <p:nvSpPr>
          <p:cNvPr id="507" name="Google Shape;409;p36"/>
          <p:cNvSpPr/>
          <p:nvPr/>
        </p:nvSpPr>
        <p:spPr>
          <a:xfrm>
            <a:off x="8991720" y="3680640"/>
            <a:ext cx="178560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400" spc="-1" strike="noStrike">
                <a:solidFill>
                  <a:srgbClr val="d8d8d8"/>
                </a:solidFill>
                <a:latin typeface="Arial"/>
                <a:ea typeface="Arial"/>
              </a:rPr>
              <a:t>Primer Cuatrimestre</a:t>
            </a:r>
            <a:endParaRPr b="0" lang="es-AR" sz="1400" spc="-1" strike="noStrike">
              <a:solidFill>
                <a:srgbClr val="ffffff"/>
              </a:solidFill>
              <a:latin typeface="Arial"/>
            </a:endParaRPr>
          </a:p>
        </p:txBody>
      </p:sp>
      <p:sp>
        <p:nvSpPr>
          <p:cNvPr id="508" name="Google Shape;410;p36"/>
          <p:cNvSpPr/>
          <p:nvPr/>
        </p:nvSpPr>
        <p:spPr>
          <a:xfrm>
            <a:off x="8973360" y="6170760"/>
            <a:ext cx="2034000" cy="304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400" spc="-1" strike="noStrike">
                <a:solidFill>
                  <a:srgbClr val="d8d8d8"/>
                </a:solidFill>
                <a:latin typeface="Arial"/>
                <a:ea typeface="Arial"/>
              </a:rPr>
              <a:t>Segundo Cuatrimestre</a:t>
            </a:r>
            <a:endParaRPr b="0" lang="es-AR" sz="1400" spc="-1" strike="noStrike">
              <a:solidFill>
                <a:srgbClr val="ffffff"/>
              </a:solidFill>
              <a:latin typeface="Arial"/>
            </a:endParaRPr>
          </a:p>
        </p:txBody>
      </p:sp>
      <p:cxnSp>
        <p:nvCxnSpPr>
          <p:cNvPr id="509" name="Google Shape;411;p36"/>
          <p:cNvCxnSpPr/>
          <p:nvPr/>
        </p:nvCxnSpPr>
        <p:spPr>
          <a:xfrm>
            <a:off x="4161600" y="3976200"/>
            <a:ext cx="7643160" cy="37440"/>
          </a:xfrm>
          <a:prstGeom prst="straightConnector1">
            <a:avLst/>
          </a:prstGeom>
          <a:ln w="9525">
            <a:solidFill>
              <a:srgbClr val="f2f2f2"/>
            </a:solidFill>
            <a:miter/>
          </a:ln>
        </p:spPr>
      </p:cxnSp>
      <p:cxnSp>
        <p:nvCxnSpPr>
          <p:cNvPr id="510" name="Google Shape;412;p36"/>
          <p:cNvCxnSpPr/>
          <p:nvPr/>
        </p:nvCxnSpPr>
        <p:spPr>
          <a:xfrm flipV="1">
            <a:off x="4200120" y="6459840"/>
            <a:ext cx="7620120" cy="16920"/>
          </a:xfrm>
          <a:prstGeom prst="straightConnector1">
            <a:avLst/>
          </a:prstGeom>
          <a:ln w="9525">
            <a:solidFill>
              <a:srgbClr val="f2f2f2"/>
            </a:solidFill>
            <a:miter/>
          </a:ln>
        </p:spPr>
      </p:cxnSp>
      <p:grpSp>
        <p:nvGrpSpPr>
          <p:cNvPr id="511" name="Google Shape;413;p36"/>
          <p:cNvGrpSpPr/>
          <p:nvPr/>
        </p:nvGrpSpPr>
        <p:grpSpPr>
          <a:xfrm>
            <a:off x="1108080" y="2687400"/>
            <a:ext cx="2615760" cy="1808640"/>
            <a:chOff x="1108080" y="2687400"/>
            <a:chExt cx="2615760" cy="1808640"/>
          </a:xfrm>
        </p:grpSpPr>
        <p:sp>
          <p:nvSpPr>
            <p:cNvPr id="512" name="Google Shape;414;p36"/>
            <p:cNvSpPr/>
            <p:nvPr/>
          </p:nvSpPr>
          <p:spPr>
            <a:xfrm rot="15285000">
              <a:off x="2743560" y="3429720"/>
              <a:ext cx="268200" cy="285840"/>
            </a:xfrm>
            <a:custGeom>
              <a:avLst/>
              <a:gdLst>
                <a:gd name="textAreaLeft" fmla="*/ 0 w 268200"/>
                <a:gd name="textAreaRight" fmla="*/ 268560 w 268200"/>
                <a:gd name="textAreaTop" fmla="*/ 0 h 285840"/>
                <a:gd name="textAreaBottom" fmla="*/ 286200 h 285840"/>
              </a:gdLst>
              <a:ahLst/>
              <a:rect l="textAreaLeft" t="textAreaTop" r="textAreaRight" b="textAreaBottom"/>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13" name="Google Shape;415;p36"/>
            <p:cNvSpPr/>
            <p:nvPr/>
          </p:nvSpPr>
          <p:spPr>
            <a:xfrm>
              <a:off x="1108080" y="3440160"/>
              <a:ext cx="267480" cy="241200"/>
            </a:xfrm>
            <a:custGeom>
              <a:avLst/>
              <a:gdLst>
                <a:gd name="textAreaLeft" fmla="*/ 0 w 267480"/>
                <a:gd name="textAreaRight" fmla="*/ 267840 w 267480"/>
                <a:gd name="textAreaTop" fmla="*/ 0 h 241200"/>
                <a:gd name="textAreaBottom" fmla="*/ 241560 h 241200"/>
              </a:gdLst>
              <a:ahLst/>
              <a:rect l="textAreaLeft" t="textAreaTop" r="textAreaRight" b="textAreaBottom"/>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cxnSp>
          <p:nvCxnSpPr>
            <p:cNvPr id="514" name="Google Shape;416;p36"/>
            <p:cNvCxnSpPr/>
            <p:nvPr/>
          </p:nvCxnSpPr>
          <p:spPr>
            <a:xfrm flipV="1">
              <a:off x="1439280" y="3560760"/>
              <a:ext cx="2259360" cy="21600"/>
            </a:xfrm>
            <a:prstGeom prst="straightConnector1">
              <a:avLst/>
            </a:prstGeom>
            <a:ln w="9525">
              <a:solidFill>
                <a:srgbClr val="0070c0"/>
              </a:solidFill>
              <a:miter/>
            </a:ln>
          </p:spPr>
        </p:cxnSp>
        <p:sp>
          <p:nvSpPr>
            <p:cNvPr id="515" name="Google Shape;417;p36"/>
            <p:cNvSpPr/>
            <p:nvPr/>
          </p:nvSpPr>
          <p:spPr>
            <a:xfrm>
              <a:off x="2066400" y="2778120"/>
              <a:ext cx="1645560" cy="1620000"/>
            </a:xfrm>
            <a:prstGeom prst="donut">
              <a:avLst>
                <a:gd name="adj" fmla="val 18423"/>
              </a:avLst>
            </a:prstGeom>
            <a:solidFill>
              <a:schemeClr val="accent3">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16" name="Google Shape;418;p36"/>
            <p:cNvSpPr/>
            <p:nvPr/>
          </p:nvSpPr>
          <p:spPr>
            <a:xfrm>
              <a:off x="2687400" y="4150080"/>
              <a:ext cx="364320" cy="345960"/>
            </a:xfrm>
            <a:prstGeom prst="ellipse">
              <a:avLst/>
            </a:prstGeom>
            <a:noFill/>
            <a:ln w="254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17" name="Google Shape;419;p36"/>
            <p:cNvSpPr/>
            <p:nvPr/>
          </p:nvSpPr>
          <p:spPr>
            <a:xfrm>
              <a:off x="2016720" y="3125520"/>
              <a:ext cx="364320" cy="345960"/>
            </a:xfrm>
            <a:prstGeom prst="ellipse">
              <a:avLst/>
            </a:prstGeom>
            <a:noFill/>
            <a:ln w="254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18" name="Google Shape;420;p36"/>
            <p:cNvSpPr/>
            <p:nvPr/>
          </p:nvSpPr>
          <p:spPr>
            <a:xfrm>
              <a:off x="3359520" y="3693960"/>
              <a:ext cx="364320" cy="345960"/>
            </a:xfrm>
            <a:prstGeom prst="ellipse">
              <a:avLst/>
            </a:prstGeom>
            <a:noFill/>
            <a:ln w="254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19" name="Google Shape;421;p36"/>
            <p:cNvSpPr/>
            <p:nvPr/>
          </p:nvSpPr>
          <p:spPr>
            <a:xfrm>
              <a:off x="2687400" y="2687400"/>
              <a:ext cx="364320" cy="345960"/>
            </a:xfrm>
            <a:prstGeom prst="ellipse">
              <a:avLst/>
            </a:prstGeom>
            <a:noFill/>
            <a:ln w="254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20" name="Google Shape;422;p36"/>
            <p:cNvSpPr/>
            <p:nvPr/>
          </p:nvSpPr>
          <p:spPr>
            <a:xfrm>
              <a:off x="2016720" y="3693960"/>
              <a:ext cx="364320" cy="345960"/>
            </a:xfrm>
            <a:prstGeom prst="ellipse">
              <a:avLst/>
            </a:prstGeom>
            <a:noFill/>
            <a:ln w="254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21" name="Google Shape;423;p36"/>
            <p:cNvSpPr/>
            <p:nvPr/>
          </p:nvSpPr>
          <p:spPr>
            <a:xfrm>
              <a:off x="3310560" y="3076560"/>
              <a:ext cx="364320" cy="345960"/>
            </a:xfrm>
            <a:prstGeom prst="ellipse">
              <a:avLst/>
            </a:prstGeom>
            <a:noFill/>
            <a:ln w="254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22" name="Google Shape;424;p36"/>
            <p:cNvSpPr/>
            <p:nvPr/>
          </p:nvSpPr>
          <p:spPr>
            <a:xfrm>
              <a:off x="2130840" y="3815280"/>
              <a:ext cx="136800" cy="95400"/>
            </a:xfrm>
            <a:custGeom>
              <a:avLst/>
              <a:gdLst>
                <a:gd name="textAreaLeft" fmla="*/ 0 w 136800"/>
                <a:gd name="textAreaRight" fmla="*/ 137160 w 136800"/>
                <a:gd name="textAreaTop" fmla="*/ 0 h 95400"/>
                <a:gd name="textAreaBottom" fmla="*/ 95760 h 95400"/>
              </a:gdLst>
              <a:ahLst/>
              <a:rect l="textAreaLeft" t="textAreaTop" r="textAreaRight" b="textAreaBottom"/>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4"/>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23" name="Google Shape;425;p36"/>
            <p:cNvSpPr/>
            <p:nvPr/>
          </p:nvSpPr>
          <p:spPr>
            <a:xfrm>
              <a:off x="2795400" y="4249080"/>
              <a:ext cx="148320" cy="141120"/>
            </a:xfrm>
            <a:custGeom>
              <a:avLst/>
              <a:gdLst>
                <a:gd name="textAreaLeft" fmla="*/ 0 w 148320"/>
                <a:gd name="textAreaRight" fmla="*/ 148680 w 148320"/>
                <a:gd name="textAreaTop" fmla="*/ 0 h 141120"/>
                <a:gd name="textAreaBottom" fmla="*/ 141480 h 141120"/>
              </a:gdLst>
              <a:ahLst/>
              <a:rect l="textAreaLeft" t="textAreaTop" r="textAreaRight" b="textAreaBottom"/>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24" name="Google Shape;426;p36"/>
            <p:cNvSpPr/>
            <p:nvPr/>
          </p:nvSpPr>
          <p:spPr>
            <a:xfrm>
              <a:off x="2127960" y="3242880"/>
              <a:ext cx="142200" cy="103680"/>
            </a:xfrm>
            <a:custGeom>
              <a:avLst/>
              <a:gdLst>
                <a:gd name="textAreaLeft" fmla="*/ 0 w 142200"/>
                <a:gd name="textAreaRight" fmla="*/ 142560 w 142200"/>
                <a:gd name="textAreaTop" fmla="*/ 0 h 103680"/>
                <a:gd name="textAreaBottom" fmla="*/ 104040 h 103680"/>
              </a:gdLst>
              <a:ahLst/>
              <a:rect l="textAreaLeft" t="textAreaTop" r="textAreaRight" b="textAreaBottom"/>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25" name="Google Shape;427;p36"/>
            <p:cNvSpPr/>
            <p:nvPr/>
          </p:nvSpPr>
          <p:spPr>
            <a:xfrm>
              <a:off x="2797560" y="2797560"/>
              <a:ext cx="144720" cy="118440"/>
            </a:xfrm>
            <a:custGeom>
              <a:avLst/>
              <a:gdLst>
                <a:gd name="textAreaLeft" fmla="*/ 0 w 144720"/>
                <a:gd name="textAreaRight" fmla="*/ 145080 w 144720"/>
                <a:gd name="textAreaTop" fmla="*/ 0 h 118440"/>
                <a:gd name="textAreaBottom" fmla="*/ 118800 h 118440"/>
              </a:gdLst>
              <a:ahLst/>
              <a:rect l="textAreaLeft" t="textAreaTop" r="textAreaRight" b="textAreaBottom"/>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26" name="Google Shape;428;p36"/>
            <p:cNvSpPr/>
            <p:nvPr/>
          </p:nvSpPr>
          <p:spPr>
            <a:xfrm>
              <a:off x="3468600" y="3239640"/>
              <a:ext cx="147240" cy="110520"/>
            </a:xfrm>
            <a:custGeom>
              <a:avLst/>
              <a:gdLst>
                <a:gd name="textAreaLeft" fmla="*/ 0 w 147240"/>
                <a:gd name="textAreaRight" fmla="*/ 147600 w 147240"/>
                <a:gd name="textAreaTop" fmla="*/ 0 h 110520"/>
                <a:gd name="textAreaBottom" fmla="*/ 110880 h 110520"/>
              </a:gdLst>
              <a:ahLst/>
              <a:rect l="textAreaLeft" t="textAreaTop" r="textAreaRight" b="textAreaBottom"/>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27" name="Google Shape;429;p36"/>
            <p:cNvSpPr/>
            <p:nvPr/>
          </p:nvSpPr>
          <p:spPr>
            <a:xfrm>
              <a:off x="3458520" y="3780720"/>
              <a:ext cx="167040" cy="166680"/>
            </a:xfrm>
            <a:custGeom>
              <a:avLst/>
              <a:gdLst>
                <a:gd name="textAreaLeft" fmla="*/ 0 w 167040"/>
                <a:gd name="textAreaRight" fmla="*/ 167400 w 167040"/>
                <a:gd name="textAreaTop" fmla="*/ 0 h 166680"/>
                <a:gd name="textAreaBottom" fmla="*/ 167040 h 166680"/>
              </a:gdLst>
              <a:ahLst/>
              <a:rect l="textAreaLeft" t="textAreaTop" r="textAreaRight" b="textAreaBottom"/>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accent2"/>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nvGrpSpPr>
            <p:cNvPr id="528" name="Google Shape;430;p36"/>
            <p:cNvGrpSpPr/>
            <p:nvPr/>
          </p:nvGrpSpPr>
          <p:grpSpPr>
            <a:xfrm>
              <a:off x="2468160" y="3165480"/>
              <a:ext cx="822600" cy="829440"/>
              <a:chOff x="2468160" y="3165480"/>
              <a:chExt cx="822600" cy="829440"/>
            </a:xfrm>
          </p:grpSpPr>
          <p:sp>
            <p:nvSpPr>
              <p:cNvPr id="529" name="Google Shape;431;p36"/>
              <p:cNvSpPr/>
              <p:nvPr/>
            </p:nvSpPr>
            <p:spPr>
              <a:xfrm>
                <a:off x="2468160" y="3197520"/>
                <a:ext cx="822600" cy="781560"/>
              </a:xfrm>
              <a:prstGeom prst="ellipse">
                <a:avLst/>
              </a:prstGeom>
              <a:noFill/>
              <a:ln w="12700">
                <a:solidFill>
                  <a:srgbClr val="0070c0"/>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530" name="Google Shape;432;p36"/>
              <p:cNvSpPr/>
              <p:nvPr/>
            </p:nvSpPr>
            <p:spPr>
              <a:xfrm>
                <a:off x="2848320" y="3165480"/>
                <a:ext cx="59040" cy="56160"/>
              </a:xfrm>
              <a:prstGeom prst="ellipse">
                <a:avLst/>
              </a:prstGeom>
              <a:solidFill>
                <a:schemeClr val="accent1"/>
              </a:solidFill>
              <a:ln w="0">
                <a:noFill/>
              </a:ln>
            </p:spPr>
            <p:style>
              <a:lnRef idx="0"/>
              <a:fillRef idx="0"/>
              <a:effectRef idx="0"/>
              <a:fontRef idx="minor"/>
            </p:style>
            <p:txBody>
              <a:bodyPr tIns="20160" bIns="20160" anchor="ctr">
                <a:noAutofit/>
              </a:bodyPr>
              <a:p>
                <a:pPr algn="ctr">
                  <a:lnSpc>
                    <a:spcPct val="100000"/>
                  </a:lnSpc>
                  <a:tabLst>
                    <a:tab algn="l" pos="0"/>
                  </a:tabLst>
                </a:pPr>
                <a:endParaRPr b="0" lang="es-AR" sz="1400" spc="-1" strike="noStrike">
                  <a:solidFill>
                    <a:srgbClr val="000000"/>
                  </a:solidFill>
                  <a:latin typeface="Arial"/>
                </a:endParaRPr>
              </a:p>
            </p:txBody>
          </p:sp>
          <p:sp>
            <p:nvSpPr>
              <p:cNvPr id="531" name="Google Shape;433;p36"/>
              <p:cNvSpPr/>
              <p:nvPr/>
            </p:nvSpPr>
            <p:spPr>
              <a:xfrm>
                <a:off x="3194640" y="3747240"/>
                <a:ext cx="59040" cy="56160"/>
              </a:xfrm>
              <a:prstGeom prst="ellipse">
                <a:avLst/>
              </a:prstGeom>
              <a:solidFill>
                <a:schemeClr val="accent2"/>
              </a:solidFill>
              <a:ln w="0">
                <a:noFill/>
              </a:ln>
            </p:spPr>
            <p:style>
              <a:lnRef idx="0"/>
              <a:fillRef idx="0"/>
              <a:effectRef idx="0"/>
              <a:fontRef idx="minor"/>
            </p:style>
            <p:txBody>
              <a:bodyPr tIns="20160" bIns="20160" anchor="ctr">
                <a:noAutofit/>
              </a:bodyPr>
              <a:p>
                <a:pPr algn="ctr">
                  <a:lnSpc>
                    <a:spcPct val="100000"/>
                  </a:lnSpc>
                  <a:tabLst>
                    <a:tab algn="l" pos="0"/>
                  </a:tabLst>
                </a:pPr>
                <a:endParaRPr b="0" lang="es-AR" sz="1400" spc="-1" strike="noStrike">
                  <a:solidFill>
                    <a:srgbClr val="000000"/>
                  </a:solidFill>
                  <a:latin typeface="Arial"/>
                </a:endParaRPr>
              </a:p>
            </p:txBody>
          </p:sp>
          <p:sp>
            <p:nvSpPr>
              <p:cNvPr id="532" name="Google Shape;434;p36"/>
              <p:cNvSpPr/>
              <p:nvPr/>
            </p:nvSpPr>
            <p:spPr>
              <a:xfrm>
                <a:off x="2480760" y="3747240"/>
                <a:ext cx="59040" cy="56160"/>
              </a:xfrm>
              <a:prstGeom prst="ellipse">
                <a:avLst/>
              </a:prstGeom>
              <a:solidFill>
                <a:schemeClr val="accent4"/>
              </a:solidFill>
              <a:ln w="0">
                <a:noFill/>
              </a:ln>
            </p:spPr>
            <p:style>
              <a:lnRef idx="0"/>
              <a:fillRef idx="0"/>
              <a:effectRef idx="0"/>
              <a:fontRef idx="minor"/>
            </p:style>
            <p:txBody>
              <a:bodyPr tIns="20160" bIns="20160" anchor="ctr">
                <a:noAutofit/>
              </a:bodyPr>
              <a:p>
                <a:pPr algn="ctr">
                  <a:lnSpc>
                    <a:spcPct val="100000"/>
                  </a:lnSpc>
                  <a:tabLst>
                    <a:tab algn="l" pos="0"/>
                  </a:tabLst>
                </a:pPr>
                <a:endParaRPr b="0" lang="es-AR" sz="1400" spc="-1" strike="noStrike">
                  <a:solidFill>
                    <a:srgbClr val="000000"/>
                  </a:solidFill>
                  <a:latin typeface="Arial"/>
                </a:endParaRPr>
              </a:p>
            </p:txBody>
          </p:sp>
          <p:sp>
            <p:nvSpPr>
              <p:cNvPr id="533" name="Google Shape;435;p36"/>
              <p:cNvSpPr/>
              <p:nvPr/>
            </p:nvSpPr>
            <p:spPr>
              <a:xfrm>
                <a:off x="3194640" y="3374640"/>
                <a:ext cx="59040" cy="56160"/>
              </a:xfrm>
              <a:prstGeom prst="ellipse">
                <a:avLst/>
              </a:prstGeom>
              <a:solidFill>
                <a:schemeClr val="accent4"/>
              </a:solidFill>
              <a:ln w="0">
                <a:noFill/>
              </a:ln>
            </p:spPr>
            <p:style>
              <a:lnRef idx="0"/>
              <a:fillRef idx="0"/>
              <a:effectRef idx="0"/>
              <a:fontRef idx="minor"/>
            </p:style>
            <p:txBody>
              <a:bodyPr tIns="20160" bIns="20160" anchor="ctr">
                <a:noAutofit/>
              </a:bodyPr>
              <a:p>
                <a:pPr algn="ctr">
                  <a:lnSpc>
                    <a:spcPct val="100000"/>
                  </a:lnSpc>
                  <a:tabLst>
                    <a:tab algn="l" pos="0"/>
                  </a:tabLst>
                </a:pPr>
                <a:endParaRPr b="0" lang="es-AR" sz="1400" spc="-1" strike="noStrike">
                  <a:solidFill>
                    <a:srgbClr val="000000"/>
                  </a:solidFill>
                  <a:latin typeface="Arial"/>
                </a:endParaRPr>
              </a:p>
            </p:txBody>
          </p:sp>
          <p:sp>
            <p:nvSpPr>
              <p:cNvPr id="534" name="Google Shape;436;p36"/>
              <p:cNvSpPr/>
              <p:nvPr/>
            </p:nvSpPr>
            <p:spPr>
              <a:xfrm>
                <a:off x="2480760" y="3374640"/>
                <a:ext cx="59040" cy="56160"/>
              </a:xfrm>
              <a:prstGeom prst="ellipse">
                <a:avLst/>
              </a:prstGeom>
              <a:solidFill>
                <a:schemeClr val="accent2"/>
              </a:solidFill>
              <a:ln w="0">
                <a:noFill/>
              </a:ln>
            </p:spPr>
            <p:style>
              <a:lnRef idx="0"/>
              <a:fillRef idx="0"/>
              <a:effectRef idx="0"/>
              <a:fontRef idx="minor"/>
            </p:style>
            <p:txBody>
              <a:bodyPr tIns="20160" bIns="20160" anchor="ctr">
                <a:noAutofit/>
              </a:bodyPr>
              <a:p>
                <a:pPr algn="ctr">
                  <a:lnSpc>
                    <a:spcPct val="100000"/>
                  </a:lnSpc>
                  <a:tabLst>
                    <a:tab algn="l" pos="0"/>
                  </a:tabLst>
                </a:pPr>
                <a:endParaRPr b="0" lang="es-AR" sz="1400" spc="-1" strike="noStrike">
                  <a:solidFill>
                    <a:srgbClr val="000000"/>
                  </a:solidFill>
                  <a:latin typeface="Arial"/>
                </a:endParaRPr>
              </a:p>
            </p:txBody>
          </p:sp>
          <p:sp>
            <p:nvSpPr>
              <p:cNvPr id="535" name="Google Shape;437;p36"/>
              <p:cNvSpPr/>
              <p:nvPr/>
            </p:nvSpPr>
            <p:spPr>
              <a:xfrm>
                <a:off x="2848320" y="3938760"/>
                <a:ext cx="59040" cy="56160"/>
              </a:xfrm>
              <a:prstGeom prst="ellipse">
                <a:avLst/>
              </a:prstGeom>
              <a:solidFill>
                <a:schemeClr val="accent1"/>
              </a:solidFill>
              <a:ln w="0">
                <a:noFill/>
              </a:ln>
            </p:spPr>
            <p:style>
              <a:lnRef idx="0"/>
              <a:fillRef idx="0"/>
              <a:effectRef idx="0"/>
              <a:fontRef idx="minor"/>
            </p:style>
            <p:txBody>
              <a:bodyPr tIns="20160" bIns="20160" anchor="ctr">
                <a:noAutofit/>
              </a:bodyPr>
              <a:p>
                <a:pPr algn="ctr">
                  <a:lnSpc>
                    <a:spcPct val="100000"/>
                  </a:lnSpc>
                  <a:tabLst>
                    <a:tab algn="l" pos="0"/>
                  </a:tabLst>
                </a:pPr>
                <a:endParaRPr b="0" lang="es-AR" sz="1400" spc="-1" strike="noStrike">
                  <a:solidFill>
                    <a:srgbClr val="000000"/>
                  </a:solidFill>
                  <a:latin typeface="Arial"/>
                </a:endParaRPr>
              </a:p>
            </p:txBody>
          </p:sp>
        </p:grpSp>
      </p:grpSp>
      <p:pic>
        <p:nvPicPr>
          <p:cNvPr id="536" name="Google Shape;438;p36" descr="Software Developer Team Stock Photos, Pictures &amp; Royalty-Free Images -  iStock"/>
          <p:cNvPicPr/>
          <p:nvPr/>
        </p:nvPicPr>
        <p:blipFill>
          <a:blip r:embed="rId2"/>
          <a:stretch/>
        </p:blipFill>
        <p:spPr>
          <a:xfrm>
            <a:off x="-1663560" y="2424960"/>
            <a:ext cx="2619000" cy="1742760"/>
          </a:xfrm>
          <a:prstGeom prst="rect">
            <a:avLst/>
          </a:prstGeom>
          <a:ln w="0">
            <a:noFill/>
          </a:ln>
        </p:spPr>
      </p:pic>
      <p:pic>
        <p:nvPicPr>
          <p:cNvPr id="537" name="Google Shape;439;p36" descr="How to build a software development team that will lead your business to  success?"/>
          <p:cNvPicPr/>
          <p:nvPr/>
        </p:nvPicPr>
        <p:blipFill>
          <a:blip r:embed="rId3"/>
          <a:stretch/>
        </p:blipFill>
        <p:spPr>
          <a:xfrm>
            <a:off x="224640" y="4052160"/>
            <a:ext cx="1231200" cy="819000"/>
          </a:xfrm>
          <a:prstGeom prst="rect">
            <a:avLst/>
          </a:prstGeom>
          <a:ln w="0">
            <a:noFill/>
          </a:ln>
        </p:spPr>
      </p:pic>
      <p:sp>
        <p:nvSpPr>
          <p:cNvPr id="538" name="Google Shape;440;p36"/>
          <p:cNvSpPr/>
          <p:nvPr/>
        </p:nvSpPr>
        <p:spPr>
          <a:xfrm>
            <a:off x="8845560" y="2089440"/>
            <a:ext cx="262080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7fc9ff"/>
                </a:solidFill>
                <a:latin typeface="Arial"/>
                <a:ea typeface="Arial"/>
              </a:rPr>
              <a:t>Core C++</a:t>
            </a:r>
            <a:br>
              <a:rPr sz="1800"/>
            </a:br>
            <a:r>
              <a:rPr b="0" lang="es-ES" sz="1800" spc="-1" strike="noStrike">
                <a:solidFill>
                  <a:srgbClr val="7fc9ff"/>
                </a:solidFill>
                <a:latin typeface="Arial"/>
                <a:ea typeface="Arial"/>
              </a:rPr>
              <a:t>Estructured Programing</a:t>
            </a:r>
            <a:endParaRPr b="0" lang="es-AR" sz="1800" spc="-1" strike="noStrike">
              <a:solidFill>
                <a:srgbClr val="ffffff"/>
              </a:solidFill>
              <a:latin typeface="Arial"/>
            </a:endParaRPr>
          </a:p>
        </p:txBody>
      </p:sp>
      <p:sp>
        <p:nvSpPr>
          <p:cNvPr id="539" name="Google Shape;441;p36"/>
          <p:cNvSpPr/>
          <p:nvPr/>
        </p:nvSpPr>
        <p:spPr>
          <a:xfrm>
            <a:off x="8911800" y="4403160"/>
            <a:ext cx="2171880" cy="9140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7fc9ff"/>
                </a:solidFill>
                <a:latin typeface="Arial"/>
                <a:ea typeface="Arial"/>
              </a:rPr>
              <a:t>Desing &amp; Paradigm</a:t>
            </a:r>
            <a:br>
              <a:rPr sz="1800"/>
            </a:br>
            <a:br>
              <a:rPr sz="1800"/>
            </a:br>
            <a:r>
              <a:rPr b="0" lang="es-ES" sz="1800" spc="-1" strike="noStrike">
                <a:solidFill>
                  <a:srgbClr val="7fc9ff"/>
                </a:solidFill>
                <a:latin typeface="Arial"/>
                <a:ea typeface="Arial"/>
              </a:rPr>
              <a:t>Pointers</a:t>
            </a:r>
            <a:endParaRPr b="0" lang="es-AR" sz="1800" spc="-1" strike="noStrike">
              <a:solidFill>
                <a:srgbClr val="ffffff"/>
              </a:solidFill>
              <a:latin typeface="Arial"/>
            </a:endParaRPr>
          </a:p>
        </p:txBody>
      </p:sp>
      <p:sp>
        <p:nvSpPr>
          <p:cNvPr id="540" name="Google Shape;442;p36"/>
          <p:cNvSpPr/>
          <p:nvPr/>
        </p:nvSpPr>
        <p:spPr>
          <a:xfrm>
            <a:off x="8952480" y="5573160"/>
            <a:ext cx="285156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7fc9ff"/>
                </a:solidFill>
                <a:latin typeface="Arial"/>
                <a:ea typeface="Arial"/>
              </a:rPr>
              <a:t>Object Oriented Paradigm</a:t>
            </a:r>
            <a:endParaRPr b="0" lang="es-AR" sz="1800" spc="-1" strike="noStrike">
              <a:solidFill>
                <a:srgbClr val="ffffff"/>
              </a:solidFill>
              <a:latin typeface="Arial"/>
            </a:endParaRPr>
          </a:p>
        </p:txBody>
      </p:sp>
      <p:sp>
        <p:nvSpPr>
          <p:cNvPr id="541" name="Google Shape;443;p36"/>
          <p:cNvSpPr/>
          <p:nvPr/>
        </p:nvSpPr>
        <p:spPr>
          <a:xfrm>
            <a:off x="8814600" y="1099440"/>
            <a:ext cx="112032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7fc9ff"/>
                </a:solidFill>
                <a:latin typeface="Arial"/>
                <a:ea typeface="Arial"/>
              </a:rPr>
              <a:t>Induction</a:t>
            </a:r>
            <a:endParaRPr b="0" lang="es-AR" sz="1800" spc="-1" strike="noStrike">
              <a:solidFill>
                <a:srgbClr val="ffffff"/>
              </a:solidFill>
              <a:latin typeface="Arial"/>
            </a:endParaRPr>
          </a:p>
        </p:txBody>
      </p:sp>
      <p:sp>
        <p:nvSpPr>
          <p:cNvPr id="542" name="Google Shape;444;p36"/>
          <p:cNvSpPr/>
          <p:nvPr/>
        </p:nvSpPr>
        <p:spPr>
          <a:xfrm>
            <a:off x="8799120" y="160920"/>
            <a:ext cx="3088800" cy="5176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3fafff"/>
                </a:solidFill>
                <a:latin typeface="Arial"/>
                <a:ea typeface="Arial"/>
              </a:rPr>
              <a:t>Road Map</a:t>
            </a:r>
            <a:endParaRPr b="0" lang="es-AR" sz="2800" spc="-1" strike="noStrike">
              <a:solidFill>
                <a:srgbClr val="ffffff"/>
              </a:solidFill>
              <a:latin typeface="Arial"/>
            </a:endParaRPr>
          </a:p>
        </p:txBody>
      </p:sp>
      <p:cxnSp>
        <p:nvCxnSpPr>
          <p:cNvPr id="543" name="Google Shape;445;p36"/>
          <p:cNvCxnSpPr/>
          <p:nvPr/>
        </p:nvCxnSpPr>
        <p:spPr>
          <a:xfrm>
            <a:off x="4347000" y="5410440"/>
            <a:ext cx="7592760" cy="360"/>
          </a:xfrm>
          <a:prstGeom prst="straightConnector1">
            <a:avLst/>
          </a:prstGeom>
          <a:ln w="9525">
            <a:solidFill>
              <a:srgbClr val="f2f2f2"/>
            </a:solidFill>
            <a:miter/>
          </a:ln>
        </p:spPr>
      </p:cxn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Google Shape;1005;p72"/>
          <p:cNvSpPr/>
          <p:nvPr/>
        </p:nvSpPr>
        <p:spPr>
          <a:xfrm>
            <a:off x="28440" y="696240"/>
            <a:ext cx="12134520" cy="2526480"/>
          </a:xfrm>
          <a:prstGeom prst="rect">
            <a:avLst/>
          </a:prstGeom>
          <a:solidFill>
            <a:schemeClr val="accent1">
              <a:alpha val="4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58" name="Google Shape;1006;p72"/>
          <p:cNvSpPr/>
          <p:nvPr/>
        </p:nvSpPr>
        <p:spPr>
          <a:xfrm>
            <a:off x="39240" y="144360"/>
            <a:ext cx="6147360" cy="461160"/>
          </a:xfrm>
          <a:prstGeom prst="rect">
            <a:avLst/>
          </a:prstGeom>
          <a:solidFill>
            <a:srgbClr val="495f80"/>
          </a:solidFill>
          <a:ln w="0">
            <a:noFill/>
          </a:ln>
        </p:spPr>
        <p:style>
          <a:lnRef idx="0"/>
          <a:fillRef idx="0"/>
          <a:effectRef idx="0"/>
          <a:fontRef idx="minor"/>
        </p:style>
        <p:txBody>
          <a:bodyPr anchor="t">
            <a:noAutofit/>
          </a:bodyPr>
          <a:p>
            <a:pPr>
              <a:lnSpc>
                <a:spcPct val="100000"/>
              </a:lnSpc>
              <a:tabLst>
                <a:tab algn="l" pos="0"/>
              </a:tabLst>
            </a:pPr>
            <a:r>
              <a:rPr b="1" lang="es-ES" sz="2400" spc="-1" strike="noStrike">
                <a:solidFill>
                  <a:schemeClr val="lt1"/>
                </a:solidFill>
                <a:latin typeface="Arial"/>
                <a:ea typeface="Arial"/>
              </a:rPr>
              <a:t>        </a:t>
            </a:r>
            <a:r>
              <a:rPr b="1" lang="es-ES" sz="2400" spc="-1" strike="noStrike">
                <a:solidFill>
                  <a:schemeClr val="lt1"/>
                </a:solidFill>
                <a:latin typeface="Arial"/>
                <a:ea typeface="Arial"/>
              </a:rPr>
              <a:t>Compilador e intérprete: diferencias</a:t>
            </a:r>
            <a:endParaRPr b="0" lang="es-AR" sz="2400" spc="-1" strike="noStrike">
              <a:solidFill>
                <a:srgbClr val="000000"/>
              </a:solidFill>
              <a:latin typeface="Arial"/>
            </a:endParaRPr>
          </a:p>
        </p:txBody>
      </p:sp>
      <p:sp>
        <p:nvSpPr>
          <p:cNvPr id="959" name="Google Shape;1007;p72"/>
          <p:cNvSpPr/>
          <p:nvPr/>
        </p:nvSpPr>
        <p:spPr>
          <a:xfrm>
            <a:off x="709560" y="1157760"/>
            <a:ext cx="10923480" cy="18154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Tanto los compiladores como los intérpretes cumplen la función de </a:t>
            </a:r>
            <a:r>
              <a:rPr b="1" lang="es-ES" sz="1600" spc="-1" strike="noStrike">
                <a:solidFill>
                  <a:schemeClr val="lt1"/>
                </a:solidFill>
                <a:latin typeface="Arial"/>
                <a:ea typeface="Arial"/>
              </a:rPr>
              <a:t>convertir el código de software que se ha escrito a un formato ejecutable y legible por máquina</a:t>
            </a:r>
            <a:r>
              <a:rPr b="0" lang="es-ES" sz="1600" spc="-1" strike="noStrike">
                <a:solidFill>
                  <a:schemeClr val="lt1"/>
                </a:solidFill>
                <a:latin typeface="Arial"/>
                <a:ea typeface="Arial"/>
              </a:rPr>
              <a:t>. Sin esta traducción, los procesadores informáticos no podrían ejecutar el software en lenguajes como C, C++, PHP, Python o Ruby, lo que convierte estos programas en unos componentes imprescindibles para utilizar ordenadores, portátiles o smartphones. Hemos visto que compiladores e intérpretes presentan algunas diferencias básicas, algo que debe tenerse especialmente en cuenta a la hora de elegir un </a:t>
            </a:r>
            <a:r>
              <a:rPr b="1" lang="es-ES" sz="1600" spc="-1" strike="noStrike">
                <a:solidFill>
                  <a:schemeClr val="lt1"/>
                </a:solidFill>
                <a:latin typeface="Arial"/>
                <a:ea typeface="Arial"/>
              </a:rPr>
              <a:t>lenguaje de programación adecuado</a:t>
            </a:r>
            <a:r>
              <a:rPr b="0" lang="es-ES" sz="1600" spc="-1" strike="noStrike">
                <a:solidFill>
                  <a:schemeClr val="lt1"/>
                </a:solidFill>
                <a:latin typeface="Arial"/>
                <a:ea typeface="Arial"/>
              </a:rPr>
              <a:t> para desarrollar un nuevo software. En la siguiente tabla, se resumen los aspectos clave que caracterizan intérpretes y compiladores:</a:t>
            </a:r>
            <a:endParaRPr b="0" lang="es-AR" sz="1600" spc="-1" strike="noStrike">
              <a:solidFill>
                <a:srgbClr val="ffffff"/>
              </a:solidFill>
              <a:latin typeface="Arial"/>
            </a:endParaRPr>
          </a:p>
        </p:txBody>
      </p:sp>
      <p:pic>
        <p:nvPicPr>
          <p:cNvPr id="960" name="Google Shape;1008;p72" descr=""/>
          <p:cNvPicPr/>
          <p:nvPr/>
        </p:nvPicPr>
        <p:blipFill>
          <a:blip r:embed="rId1"/>
          <a:stretch/>
        </p:blipFill>
        <p:spPr>
          <a:xfrm>
            <a:off x="1604880" y="3506760"/>
            <a:ext cx="9132480" cy="32382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Google Shape;1013;p73"/>
          <p:cNvSpPr/>
          <p:nvPr/>
        </p:nvSpPr>
        <p:spPr>
          <a:xfrm>
            <a:off x="335520" y="749880"/>
            <a:ext cx="11532600" cy="568224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962" name="PlaceHolder 1"/>
          <p:cNvSpPr>
            <a:spLocks noGrp="1"/>
          </p:cNvSpPr>
          <p:nvPr>
            <p:ph type="title"/>
          </p:nvPr>
        </p:nvSpPr>
        <p:spPr>
          <a:xfrm>
            <a:off x="0" y="-7920"/>
            <a:ext cx="10772280" cy="818640"/>
          </a:xfrm>
          <a:prstGeom prst="rect">
            <a:avLst/>
          </a:prstGeom>
          <a:noFill/>
          <a:ln w="0">
            <a:noFill/>
          </a:ln>
        </p:spPr>
        <p:txBody>
          <a:bodyPr anchor="t">
            <a:normAutofit/>
          </a:bodyPr>
          <a:p>
            <a:pPr indent="0">
              <a:lnSpc>
                <a:spcPct val="90000"/>
              </a:lnSpc>
              <a:buNone/>
              <a:tabLst>
                <a:tab algn="l" pos="0"/>
              </a:tabLst>
            </a:pPr>
            <a:r>
              <a:rPr b="0" lang="es-ES" sz="4400" spc="-1" strike="noStrike">
                <a:solidFill>
                  <a:schemeClr val="lt1"/>
                </a:solidFill>
                <a:latin typeface="Arial"/>
                <a:ea typeface="Arial"/>
              </a:rPr>
              <a:t> </a:t>
            </a:r>
            <a:r>
              <a:rPr b="0" lang="es-ES" sz="4400" spc="-1" strike="noStrike">
                <a:solidFill>
                  <a:schemeClr val="lt1"/>
                </a:solidFill>
                <a:latin typeface="Arial"/>
                <a:ea typeface="Arial"/>
              </a:rPr>
              <a:t>C++ Compiler</a:t>
            </a:r>
            <a:endParaRPr b="0" lang="es-AR" sz="4400" spc="-1" strike="noStrike">
              <a:solidFill>
                <a:srgbClr val="000000"/>
              </a:solidFill>
              <a:latin typeface="Arial"/>
            </a:endParaRPr>
          </a:p>
        </p:txBody>
      </p:sp>
      <p:sp>
        <p:nvSpPr>
          <p:cNvPr id="963" name="PlaceHolder 2"/>
          <p:cNvSpPr>
            <a:spLocks noGrp="1"/>
          </p:cNvSpPr>
          <p:nvPr>
            <p:ph/>
          </p:nvPr>
        </p:nvSpPr>
        <p:spPr>
          <a:xfrm>
            <a:off x="552600" y="1368720"/>
            <a:ext cx="8229240" cy="5109840"/>
          </a:xfrm>
          <a:prstGeom prst="rect">
            <a:avLst/>
          </a:prstGeom>
          <a:noFill/>
          <a:ln w="0">
            <a:noFill/>
          </a:ln>
        </p:spPr>
        <p:txBody>
          <a:bodyPr anchor="t">
            <a:noAutofit/>
          </a:bodyPr>
          <a:p>
            <a:pPr indent="0">
              <a:lnSpc>
                <a:spcPct val="90000"/>
              </a:lnSpc>
              <a:buNone/>
              <a:tabLst>
                <a:tab algn="l" pos="0"/>
              </a:tabLst>
            </a:pPr>
            <a:r>
              <a:rPr b="0" lang="es-ES" sz="2800" spc="-1" strike="noStrike">
                <a:solidFill>
                  <a:schemeClr val="lt1"/>
                </a:solidFill>
                <a:latin typeface="Arial"/>
                <a:ea typeface="Arial"/>
              </a:rPr>
              <a:t>Compilación de un</a:t>
            </a:r>
            <a:endParaRPr b="0" lang="es-AR" sz="2800" spc="-1" strike="noStrike">
              <a:solidFill>
                <a:srgbClr val="000000"/>
              </a:solidFill>
              <a:latin typeface="Arial"/>
            </a:endParaRPr>
          </a:p>
          <a:p>
            <a:pPr indent="0">
              <a:lnSpc>
                <a:spcPct val="90000"/>
              </a:lnSpc>
              <a:spcBef>
                <a:spcPts val="1199"/>
              </a:spcBef>
              <a:buNone/>
              <a:tabLst>
                <a:tab algn="l" pos="0"/>
              </a:tabLst>
            </a:pPr>
            <a:r>
              <a:rPr b="0" lang="es-ES" sz="2800" spc="-1" strike="noStrike">
                <a:solidFill>
                  <a:schemeClr val="lt1"/>
                </a:solidFill>
                <a:latin typeface="Arial"/>
                <a:ea typeface="Arial"/>
              </a:rPr>
              <a:t>Programa en C++</a:t>
            </a:r>
            <a:endParaRPr b="0" lang="es-AR" sz="2800" spc="-1" strike="noStrike">
              <a:solidFill>
                <a:srgbClr val="000000"/>
              </a:solidFill>
              <a:latin typeface="Arial"/>
            </a:endParaRPr>
          </a:p>
          <a:p>
            <a:pPr indent="0">
              <a:lnSpc>
                <a:spcPct val="90000"/>
              </a:lnSpc>
              <a:spcBef>
                <a:spcPts val="1199"/>
              </a:spcBef>
              <a:buNone/>
              <a:tabLst>
                <a:tab algn="l" pos="0"/>
              </a:tabLst>
            </a:pPr>
            <a:endParaRPr b="0" lang="es-AR" sz="2000" spc="-1" strike="noStrike">
              <a:solidFill>
                <a:srgbClr val="000000"/>
              </a:solidFill>
              <a:latin typeface="Arial"/>
            </a:endParaRPr>
          </a:p>
        </p:txBody>
      </p:sp>
      <p:grpSp>
        <p:nvGrpSpPr>
          <p:cNvPr id="964" name="Google Shape;1016;p73"/>
          <p:cNvGrpSpPr/>
          <p:nvPr/>
        </p:nvGrpSpPr>
        <p:grpSpPr>
          <a:xfrm>
            <a:off x="5452920" y="1727280"/>
            <a:ext cx="1856880" cy="1415520"/>
            <a:chOff x="5452920" y="1727280"/>
            <a:chExt cx="1856880" cy="1415520"/>
          </a:xfrm>
        </p:grpSpPr>
        <p:sp>
          <p:nvSpPr>
            <p:cNvPr id="965" name="Google Shape;1017;p73"/>
            <p:cNvSpPr/>
            <p:nvPr/>
          </p:nvSpPr>
          <p:spPr>
            <a:xfrm>
              <a:off x="5452920" y="2076480"/>
              <a:ext cx="1856880" cy="1066320"/>
            </a:xfrm>
            <a:prstGeom prst="roundRect">
              <a:avLst>
                <a:gd name="adj" fmla="val 16667"/>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2000" spc="-1" strike="noStrike">
                  <a:solidFill>
                    <a:schemeClr val="lt1"/>
                  </a:solidFill>
                  <a:latin typeface="Cambria"/>
                  <a:ea typeface="Cambria"/>
                </a:rPr>
                <a:t>Compilador</a:t>
              </a:r>
              <a:endParaRPr b="0" lang="es-AR" sz="2000" spc="-1" strike="noStrike">
                <a:solidFill>
                  <a:srgbClr val="ffffff"/>
                </a:solidFill>
                <a:latin typeface="Arial"/>
              </a:endParaRPr>
            </a:p>
          </p:txBody>
        </p:sp>
        <p:cxnSp>
          <p:nvCxnSpPr>
            <p:cNvPr id="966" name="Google Shape;1018;p73"/>
            <p:cNvCxnSpPr/>
            <p:nvPr/>
          </p:nvCxnSpPr>
          <p:spPr>
            <a:xfrm flipH="1">
              <a:off x="6380640" y="1727280"/>
              <a:ext cx="2160" cy="350280"/>
            </a:xfrm>
            <a:prstGeom prst="straightConnector1">
              <a:avLst/>
            </a:prstGeom>
            <a:ln w="38100">
              <a:solidFill>
                <a:srgbClr val="ffc000"/>
              </a:solidFill>
              <a:round/>
              <a:tailEnd len="lg" type="stealth" w="lg"/>
            </a:ln>
          </p:spPr>
        </p:cxnSp>
      </p:grpSp>
      <p:grpSp>
        <p:nvGrpSpPr>
          <p:cNvPr id="967" name="Google Shape;1019;p73"/>
          <p:cNvGrpSpPr/>
          <p:nvPr/>
        </p:nvGrpSpPr>
        <p:grpSpPr>
          <a:xfrm>
            <a:off x="5734080" y="3901320"/>
            <a:ext cx="1294920" cy="1051200"/>
            <a:chOff x="5734080" y="3901320"/>
            <a:chExt cx="1294920" cy="1051200"/>
          </a:xfrm>
        </p:grpSpPr>
        <p:sp>
          <p:nvSpPr>
            <p:cNvPr id="968" name="Google Shape;1020;p73"/>
            <p:cNvSpPr/>
            <p:nvPr/>
          </p:nvSpPr>
          <p:spPr>
            <a:xfrm>
              <a:off x="5734080" y="4267080"/>
              <a:ext cx="1294920" cy="685440"/>
            </a:xfrm>
            <a:prstGeom prst="roundRect">
              <a:avLst>
                <a:gd name="adj" fmla="val 16667"/>
              </a:avLst>
            </a:prstGeom>
            <a:solidFill>
              <a:srgbClr val="003da3"/>
            </a:solidFill>
            <a:ln w="9525">
              <a:solidFill>
                <a:srgbClr val="0070c0"/>
              </a:solidFill>
              <a:miter/>
            </a:ln>
            <a:effectLst>
              <a:outerShdw algn="tl" blurRad="50760" dir="2700000" dist="37674" rotWithShape="0">
                <a:srgbClr val="000000">
                  <a:alpha val="40000"/>
                </a:srgbClr>
              </a:outerShdw>
            </a:effectLst>
          </p:spPr>
          <p:style>
            <a:lnRef idx="0"/>
            <a:fillRef idx="0"/>
            <a:effectRef idx="0"/>
            <a:fontRef idx="minor"/>
          </p:style>
          <p:txBody>
            <a:bodyPr anchor="ctr">
              <a:noAutofit/>
            </a:bodyPr>
            <a:p>
              <a:pPr algn="ctr">
                <a:lnSpc>
                  <a:spcPct val="100000"/>
                </a:lnSpc>
                <a:tabLst>
                  <a:tab algn="l" pos="0"/>
                </a:tabLst>
              </a:pPr>
              <a:r>
                <a:rPr b="0" lang="es-ES" sz="2000" spc="-1" strike="noStrike">
                  <a:solidFill>
                    <a:schemeClr val="lt1"/>
                  </a:solidFill>
                  <a:latin typeface="Cambria"/>
                  <a:ea typeface="Cambria"/>
                </a:rPr>
                <a:t>Enlazador</a:t>
              </a:r>
              <a:endParaRPr b="0" lang="es-AR" sz="2000" spc="-1" strike="noStrike">
                <a:solidFill>
                  <a:srgbClr val="ffffff"/>
                </a:solidFill>
                <a:latin typeface="Arial"/>
              </a:endParaRPr>
            </a:p>
          </p:txBody>
        </p:sp>
        <p:cxnSp>
          <p:nvCxnSpPr>
            <p:cNvPr id="969" name="Google Shape;1021;p73"/>
            <p:cNvCxnSpPr>
              <a:stCxn id="970" idx="2"/>
              <a:endCxn id="968" idx="0"/>
            </p:cNvCxnSpPr>
            <p:nvPr/>
          </p:nvCxnSpPr>
          <p:spPr>
            <a:xfrm>
              <a:off x="6375600" y="3901320"/>
              <a:ext cx="6120" cy="366120"/>
            </a:xfrm>
            <a:prstGeom prst="straightConnector1">
              <a:avLst/>
            </a:prstGeom>
            <a:ln w="38100">
              <a:solidFill>
                <a:srgbClr val="ffc000"/>
              </a:solidFill>
              <a:round/>
              <a:tailEnd len="lg" type="stealth" w="lg"/>
            </a:ln>
          </p:spPr>
        </p:cxnSp>
      </p:grpSp>
      <p:grpSp>
        <p:nvGrpSpPr>
          <p:cNvPr id="971" name="Google Shape;1023;p73"/>
          <p:cNvGrpSpPr/>
          <p:nvPr/>
        </p:nvGrpSpPr>
        <p:grpSpPr>
          <a:xfrm>
            <a:off x="7029360" y="4148280"/>
            <a:ext cx="2081160" cy="1005840"/>
            <a:chOff x="7029360" y="4148280"/>
            <a:chExt cx="2081160" cy="1005840"/>
          </a:xfrm>
        </p:grpSpPr>
        <p:sp>
          <p:nvSpPr>
            <p:cNvPr id="972" name="Google Shape;1024;p73"/>
            <p:cNvSpPr/>
            <p:nvPr/>
          </p:nvSpPr>
          <p:spPr>
            <a:xfrm>
              <a:off x="7810560" y="4148280"/>
              <a:ext cx="1299960" cy="10058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000" spc="-1" strike="noStrike">
                  <a:solidFill>
                    <a:schemeClr val="lt1"/>
                  </a:solidFill>
                  <a:latin typeface="Cambria"/>
                  <a:ea typeface="Cambria"/>
                </a:rPr>
                <a:t>Código</a:t>
              </a:r>
              <a:br>
                <a:rPr sz="2000"/>
              </a:br>
              <a:r>
                <a:rPr b="0" lang="es-ES" sz="2000" spc="-1" strike="noStrike">
                  <a:solidFill>
                    <a:schemeClr val="lt1"/>
                  </a:solidFill>
                  <a:latin typeface="Cambria"/>
                  <a:ea typeface="Cambria"/>
                </a:rPr>
                <a:t>objeto de</a:t>
              </a:r>
              <a:br>
                <a:rPr sz="2000"/>
              </a:br>
              <a:r>
                <a:rPr b="0" lang="es-ES" sz="2000" spc="-1" strike="noStrike">
                  <a:solidFill>
                    <a:schemeClr val="lt1"/>
                  </a:solidFill>
                  <a:latin typeface="Cambria"/>
                  <a:ea typeface="Cambria"/>
                </a:rPr>
                <a:t>biblioteca</a:t>
              </a:r>
              <a:endParaRPr b="0" lang="es-AR" sz="2000" spc="-1" strike="noStrike">
                <a:solidFill>
                  <a:srgbClr val="ffffff"/>
                </a:solidFill>
                <a:latin typeface="Arial"/>
              </a:endParaRPr>
            </a:p>
          </p:txBody>
        </p:sp>
        <p:cxnSp>
          <p:nvCxnSpPr>
            <p:cNvPr id="973" name="Google Shape;1025;p73"/>
            <p:cNvCxnSpPr/>
            <p:nvPr/>
          </p:nvCxnSpPr>
          <p:spPr>
            <a:xfrm flipH="1" flipV="1">
              <a:off x="7029360" y="4608720"/>
              <a:ext cx="781200" cy="2160"/>
            </a:xfrm>
            <a:prstGeom prst="straightConnector1">
              <a:avLst/>
            </a:prstGeom>
            <a:ln w="38100">
              <a:solidFill>
                <a:srgbClr val="ffc000"/>
              </a:solidFill>
              <a:round/>
              <a:tailEnd len="lg" type="stealth" w="lg"/>
            </a:ln>
          </p:spPr>
        </p:cxnSp>
      </p:grpSp>
      <p:grpSp>
        <p:nvGrpSpPr>
          <p:cNvPr id="974" name="Google Shape;1026;p73"/>
          <p:cNvGrpSpPr/>
          <p:nvPr/>
        </p:nvGrpSpPr>
        <p:grpSpPr>
          <a:xfrm>
            <a:off x="5765400" y="991080"/>
            <a:ext cx="4719240" cy="1446120"/>
            <a:chOff x="5765400" y="991080"/>
            <a:chExt cx="4719240" cy="1446120"/>
          </a:xfrm>
        </p:grpSpPr>
        <p:sp>
          <p:nvSpPr>
            <p:cNvPr id="975" name="Google Shape;1027;p73"/>
            <p:cNvSpPr/>
            <p:nvPr/>
          </p:nvSpPr>
          <p:spPr>
            <a:xfrm>
              <a:off x="5765400" y="1276920"/>
              <a:ext cx="1729800" cy="396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000" spc="-1" strike="noStrike">
                  <a:solidFill>
                    <a:schemeClr val="lt1"/>
                  </a:solidFill>
                  <a:latin typeface="Cambria"/>
                  <a:ea typeface="Cambria"/>
                </a:rPr>
                <a:t>Código fuente</a:t>
              </a:r>
              <a:endParaRPr b="0" lang="es-AR" sz="2000" spc="-1" strike="noStrike">
                <a:solidFill>
                  <a:srgbClr val="ffffff"/>
                </a:solidFill>
                <a:latin typeface="Arial"/>
              </a:endParaRPr>
            </a:p>
          </p:txBody>
        </p:sp>
        <p:sp>
          <p:nvSpPr>
            <p:cNvPr id="976" name="Google Shape;1028;p73"/>
            <p:cNvSpPr/>
            <p:nvPr/>
          </p:nvSpPr>
          <p:spPr>
            <a:xfrm>
              <a:off x="7770240" y="991080"/>
              <a:ext cx="2714400" cy="14461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100" spc="-1" strike="noStrike">
                  <a:solidFill>
                    <a:schemeClr val="lt1"/>
                  </a:solidFill>
                  <a:latin typeface="Consolas"/>
                  <a:ea typeface="Consolas"/>
                </a:rPr>
                <a:t>#include &lt;iostream&gt;</a:t>
              </a:r>
              <a:endParaRPr b="0" lang="es-AR" sz="1100" spc="-1" strike="noStrike">
                <a:solidFill>
                  <a:srgbClr val="ffffff"/>
                </a:solidFill>
                <a:latin typeface="Arial"/>
              </a:endParaRPr>
            </a:p>
            <a:p>
              <a:pPr>
                <a:lnSpc>
                  <a:spcPct val="100000"/>
                </a:lnSpc>
                <a:tabLst>
                  <a:tab algn="l" pos="0"/>
                </a:tabLst>
              </a:pPr>
              <a:r>
                <a:rPr b="0" lang="es-ES" sz="1100" spc="-1" strike="noStrike">
                  <a:solidFill>
                    <a:schemeClr val="lt1"/>
                  </a:solidFill>
                  <a:latin typeface="Consolas"/>
                  <a:ea typeface="Consolas"/>
                </a:rPr>
                <a:t>using namespace std;</a:t>
              </a:r>
              <a:endParaRPr b="0" lang="es-AR" sz="1100" spc="-1" strike="noStrike">
                <a:solidFill>
                  <a:srgbClr val="ffffff"/>
                </a:solidFill>
                <a:latin typeface="Arial"/>
              </a:endParaRPr>
            </a:p>
            <a:p>
              <a:pPr>
                <a:lnSpc>
                  <a:spcPct val="100000"/>
                </a:lnSpc>
                <a:tabLst>
                  <a:tab algn="l" pos="0"/>
                </a:tabLst>
              </a:pPr>
              <a:endParaRPr b="0" lang="es-AR" sz="1100" spc="-1" strike="noStrike">
                <a:solidFill>
                  <a:srgbClr val="ffffff"/>
                </a:solidFill>
                <a:latin typeface="Arial"/>
              </a:endParaRPr>
            </a:p>
            <a:p>
              <a:pPr>
                <a:lnSpc>
                  <a:spcPct val="100000"/>
                </a:lnSpc>
                <a:tabLst>
                  <a:tab algn="l" pos="0"/>
                </a:tabLst>
              </a:pPr>
              <a:r>
                <a:rPr b="0" lang="es-ES" sz="1100" spc="-1" strike="noStrike">
                  <a:solidFill>
                    <a:schemeClr val="lt1"/>
                  </a:solidFill>
                  <a:latin typeface="Consolas"/>
                  <a:ea typeface="Consolas"/>
                </a:rPr>
                <a:t>int main()</a:t>
              </a:r>
              <a:endParaRPr b="0" lang="es-AR" sz="1100" spc="-1" strike="noStrike">
                <a:solidFill>
                  <a:srgbClr val="ffffff"/>
                </a:solidFill>
                <a:latin typeface="Arial"/>
              </a:endParaRPr>
            </a:p>
            <a:p>
              <a:pPr>
                <a:lnSpc>
                  <a:spcPct val="100000"/>
                </a:lnSpc>
                <a:tabLst>
                  <a:tab algn="l" pos="0"/>
                </a:tabLst>
              </a:pPr>
              <a:r>
                <a:rPr b="0" lang="es-ES" sz="1100" spc="-1" strike="noStrike">
                  <a:solidFill>
                    <a:schemeClr val="lt1"/>
                  </a:solidFill>
                  <a:latin typeface="Consolas"/>
                  <a:ea typeface="Consolas"/>
                </a:rPr>
                <a:t>{</a:t>
              </a:r>
              <a:endParaRPr b="0" lang="es-AR" sz="1100" spc="-1" strike="noStrike">
                <a:solidFill>
                  <a:srgbClr val="ffffff"/>
                </a:solidFill>
                <a:latin typeface="Arial"/>
              </a:endParaRPr>
            </a:p>
            <a:p>
              <a:pPr>
                <a:lnSpc>
                  <a:spcPct val="100000"/>
                </a:lnSpc>
                <a:tabLst>
                  <a:tab algn="l" pos="0"/>
                </a:tabLst>
              </a:pPr>
              <a:r>
                <a:rPr b="0" lang="es-ES" sz="1100" spc="-1" strike="noStrike">
                  <a:solidFill>
                    <a:schemeClr val="lt1"/>
                  </a:solidFill>
                  <a:latin typeface="Consolas"/>
                  <a:ea typeface="Consolas"/>
                </a:rPr>
                <a:t>   </a:t>
              </a:r>
              <a:r>
                <a:rPr b="0" lang="es-ES" sz="1100" spc="-1" strike="noStrike">
                  <a:solidFill>
                    <a:schemeClr val="lt1"/>
                  </a:solidFill>
                  <a:latin typeface="Consolas"/>
                  <a:ea typeface="Consolas"/>
                </a:rPr>
                <a:t>cout &lt;&lt; "Hola Mundo!" &lt;&lt; endl;</a:t>
              </a:r>
              <a:endParaRPr b="0" lang="es-AR" sz="1100" spc="-1" strike="noStrike">
                <a:solidFill>
                  <a:srgbClr val="ffffff"/>
                </a:solidFill>
                <a:latin typeface="Arial"/>
              </a:endParaRPr>
            </a:p>
            <a:p>
              <a:pPr>
                <a:lnSpc>
                  <a:spcPct val="100000"/>
                </a:lnSpc>
                <a:tabLst>
                  <a:tab algn="l" pos="0"/>
                </a:tabLst>
              </a:pPr>
              <a:r>
                <a:rPr b="0" lang="es-ES" sz="1100" spc="-1" strike="noStrike">
                  <a:solidFill>
                    <a:schemeClr val="lt1"/>
                  </a:solidFill>
                  <a:latin typeface="Consolas"/>
                  <a:ea typeface="Consolas"/>
                </a:rPr>
                <a:t>   </a:t>
              </a:r>
              <a:r>
                <a:rPr b="0" lang="es-ES" sz="1100" spc="-1" strike="noStrike">
                  <a:solidFill>
                    <a:schemeClr val="lt1"/>
                  </a:solidFill>
                  <a:latin typeface="Consolas"/>
                  <a:ea typeface="Consolas"/>
                </a:rPr>
                <a:t>return 0;</a:t>
              </a:r>
              <a:endParaRPr b="0" lang="es-AR" sz="1100" spc="-1" strike="noStrike">
                <a:solidFill>
                  <a:srgbClr val="ffffff"/>
                </a:solidFill>
                <a:latin typeface="Arial"/>
              </a:endParaRPr>
            </a:p>
            <a:p>
              <a:pPr>
                <a:lnSpc>
                  <a:spcPct val="100000"/>
                </a:lnSpc>
                <a:tabLst>
                  <a:tab algn="l" pos="0"/>
                </a:tabLst>
              </a:pPr>
              <a:r>
                <a:rPr b="0" lang="es-ES" sz="1100" spc="-1" strike="noStrike">
                  <a:solidFill>
                    <a:schemeClr val="lt1"/>
                  </a:solidFill>
                  <a:latin typeface="Consolas"/>
                  <a:ea typeface="Consolas"/>
                </a:rPr>
                <a:t>}</a:t>
              </a:r>
              <a:endParaRPr b="0" lang="es-AR" sz="1100" spc="-1" strike="noStrike">
                <a:solidFill>
                  <a:srgbClr val="ffffff"/>
                </a:solidFill>
                <a:latin typeface="Arial"/>
              </a:endParaRPr>
            </a:p>
          </p:txBody>
        </p:sp>
      </p:grpSp>
      <p:grpSp>
        <p:nvGrpSpPr>
          <p:cNvPr id="977" name="Google Shape;1029;p73"/>
          <p:cNvGrpSpPr/>
          <p:nvPr/>
        </p:nvGrpSpPr>
        <p:grpSpPr>
          <a:xfrm>
            <a:off x="5519880" y="3143160"/>
            <a:ext cx="4936680" cy="996840"/>
            <a:chOff x="5519880" y="3143160"/>
            <a:chExt cx="4936680" cy="996840"/>
          </a:xfrm>
        </p:grpSpPr>
        <p:grpSp>
          <p:nvGrpSpPr>
            <p:cNvPr id="978" name="Google Shape;1030;p73"/>
            <p:cNvGrpSpPr/>
            <p:nvPr/>
          </p:nvGrpSpPr>
          <p:grpSpPr>
            <a:xfrm>
              <a:off x="5519880" y="3143160"/>
              <a:ext cx="1711800" cy="758160"/>
              <a:chOff x="5519880" y="3143160"/>
              <a:chExt cx="1711800" cy="758160"/>
            </a:xfrm>
          </p:grpSpPr>
          <p:sp>
            <p:nvSpPr>
              <p:cNvPr id="970" name="Google Shape;1022;p73"/>
              <p:cNvSpPr/>
              <p:nvPr/>
            </p:nvSpPr>
            <p:spPr>
              <a:xfrm>
                <a:off x="5519880" y="3505320"/>
                <a:ext cx="1711800" cy="396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000" spc="-1" strike="noStrike">
                    <a:solidFill>
                      <a:schemeClr val="lt1"/>
                    </a:solidFill>
                    <a:latin typeface="Cambria"/>
                    <a:ea typeface="Cambria"/>
                  </a:rPr>
                  <a:t>Código objeto</a:t>
                </a:r>
                <a:endParaRPr b="0" lang="es-AR" sz="2000" spc="-1" strike="noStrike">
                  <a:solidFill>
                    <a:srgbClr val="ffffff"/>
                  </a:solidFill>
                  <a:latin typeface="Arial"/>
                </a:endParaRPr>
              </a:p>
            </p:txBody>
          </p:sp>
          <p:cxnSp>
            <p:nvCxnSpPr>
              <p:cNvPr id="979" name="Google Shape;1031;p73"/>
              <p:cNvCxnSpPr/>
              <p:nvPr/>
            </p:nvCxnSpPr>
            <p:spPr>
              <a:xfrm flipH="1">
                <a:off x="6375960" y="3143160"/>
                <a:ext cx="6120" cy="362520"/>
              </a:xfrm>
              <a:prstGeom prst="straightConnector1">
                <a:avLst/>
              </a:prstGeom>
              <a:ln w="38100">
                <a:solidFill>
                  <a:srgbClr val="ffc000"/>
                </a:solidFill>
                <a:round/>
                <a:tailEnd len="lg" type="stealth" w="lg"/>
              </a:ln>
            </p:spPr>
          </p:cxnSp>
        </p:grpSp>
        <p:sp>
          <p:nvSpPr>
            <p:cNvPr id="980" name="Google Shape;1032;p73"/>
            <p:cNvSpPr/>
            <p:nvPr/>
          </p:nvSpPr>
          <p:spPr>
            <a:xfrm>
              <a:off x="7524720" y="3500280"/>
              <a:ext cx="2931840" cy="639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bfe4ff"/>
                  </a:solidFill>
                  <a:latin typeface="Arial"/>
                  <a:ea typeface="Arial"/>
                </a:rPr>
                <a:t>0100010100111010011100…</a:t>
              </a:r>
              <a:endParaRPr b="0" lang="es-AR" sz="1800" spc="-1" strike="noStrike">
                <a:solidFill>
                  <a:srgbClr val="ffffff"/>
                </a:solidFill>
                <a:latin typeface="Arial"/>
              </a:endParaRPr>
            </a:p>
          </p:txBody>
        </p:sp>
      </p:grpSp>
      <p:grpSp>
        <p:nvGrpSpPr>
          <p:cNvPr id="981" name="Google Shape;1033;p73"/>
          <p:cNvGrpSpPr/>
          <p:nvPr/>
        </p:nvGrpSpPr>
        <p:grpSpPr>
          <a:xfrm>
            <a:off x="5238720" y="4952520"/>
            <a:ext cx="4931280" cy="1110960"/>
            <a:chOff x="5238720" y="4952520"/>
            <a:chExt cx="4931280" cy="1110960"/>
          </a:xfrm>
        </p:grpSpPr>
        <p:grpSp>
          <p:nvGrpSpPr>
            <p:cNvPr id="982" name="Google Shape;1034;p73"/>
            <p:cNvGrpSpPr/>
            <p:nvPr/>
          </p:nvGrpSpPr>
          <p:grpSpPr>
            <a:xfrm>
              <a:off x="5238720" y="4952520"/>
              <a:ext cx="2285640" cy="1110960"/>
              <a:chOff x="5238720" y="4952520"/>
              <a:chExt cx="2285640" cy="1110960"/>
            </a:xfrm>
          </p:grpSpPr>
          <p:sp>
            <p:nvSpPr>
              <p:cNvPr id="983" name="Google Shape;1035;p73"/>
              <p:cNvSpPr/>
              <p:nvPr/>
            </p:nvSpPr>
            <p:spPr>
              <a:xfrm>
                <a:off x="5238720" y="5362560"/>
                <a:ext cx="2285640" cy="7009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es-ES" sz="2000" spc="-1" strike="noStrike">
                    <a:solidFill>
                      <a:srgbClr val="ffc000"/>
                    </a:solidFill>
                    <a:latin typeface="Cambria"/>
                    <a:ea typeface="Cambria"/>
                  </a:rPr>
                  <a:t>Programa</a:t>
                </a:r>
                <a:br>
                  <a:rPr sz="2000"/>
                </a:br>
                <a:r>
                  <a:rPr b="0" lang="es-ES" sz="2000" spc="-1" strike="noStrike">
                    <a:solidFill>
                      <a:srgbClr val="ffc000"/>
                    </a:solidFill>
                    <a:latin typeface="Cambria"/>
                    <a:ea typeface="Cambria"/>
                  </a:rPr>
                  <a:t>ejecutable</a:t>
                </a:r>
                <a:endParaRPr b="0" lang="es-AR" sz="2000" spc="-1" strike="noStrike">
                  <a:solidFill>
                    <a:srgbClr val="ffffff"/>
                  </a:solidFill>
                  <a:latin typeface="Arial"/>
                </a:endParaRPr>
              </a:p>
            </p:txBody>
          </p:sp>
          <p:cxnSp>
            <p:nvCxnSpPr>
              <p:cNvPr id="984" name="Google Shape;1036;p73"/>
              <p:cNvCxnSpPr/>
              <p:nvPr/>
            </p:nvCxnSpPr>
            <p:spPr>
              <a:xfrm>
                <a:off x="6381720" y="4952520"/>
                <a:ext cx="360" cy="410040"/>
              </a:xfrm>
              <a:prstGeom prst="straightConnector1">
                <a:avLst/>
              </a:prstGeom>
              <a:ln w="38100">
                <a:solidFill>
                  <a:srgbClr val="ffc000"/>
                </a:solidFill>
                <a:round/>
                <a:tailEnd len="lg" type="stealth" w="lg"/>
              </a:ln>
            </p:spPr>
          </p:cxnSp>
        </p:grpSp>
        <p:sp>
          <p:nvSpPr>
            <p:cNvPr id="985" name="Google Shape;1037;p73"/>
            <p:cNvSpPr/>
            <p:nvPr/>
          </p:nvSpPr>
          <p:spPr>
            <a:xfrm>
              <a:off x="7167600" y="5429160"/>
              <a:ext cx="3002400" cy="5778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600" spc="-1" strike="noStrike">
                  <a:solidFill>
                    <a:schemeClr val="lt1"/>
                  </a:solidFill>
                  <a:latin typeface="Arial"/>
                  <a:ea typeface="Arial"/>
                </a:rPr>
                <a:t>Para una arquitectura concreta</a:t>
              </a:r>
              <a:br>
                <a:rPr sz="1600"/>
              </a:br>
              <a:r>
                <a:rPr b="0" lang="es-ES" sz="1600" spc="-1" strike="noStrike">
                  <a:solidFill>
                    <a:schemeClr val="lt1"/>
                  </a:solidFill>
                  <a:latin typeface="Arial"/>
                  <a:ea typeface="Arial"/>
                </a:rPr>
                <a:t>y un sistema operativo</a:t>
              </a:r>
              <a:endParaRPr b="0" lang="es-AR" sz="1600" spc="-1" strike="noStrike">
                <a:solidFill>
                  <a:srgbClr val="ffffff"/>
                </a:solidFill>
                <a:latin typeface="Arial"/>
              </a:endParaRPr>
            </a:p>
          </p:txBody>
        </p:sp>
      </p:grpSp>
      <p:sp>
        <p:nvSpPr>
          <p:cNvPr id="986" name="Google Shape;1038;p73"/>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p:transition spd="med">
    <p:fade thruBlk="true"/>
  </p:transition>
  <p:timing>
    <p:tnLst>
      <p:par>
        <p:cTn id="179" dur="indefinite" restart="never" nodeType="tmRoot">
          <p:childTnLst>
            <p:seq>
              <p:cTn id="180" dur="indefinite" nodeType="mainSeq">
                <p:childTnLst>
                  <p:par>
                    <p:cTn id="181" fill="hold">
                      <p:stCondLst>
                        <p:cond delay="0"/>
                      </p:stCondLst>
                      <p:childTnLst>
                        <p:par>
                          <p:cTn id="182" fill="hold">
                            <p:stCondLst>
                              <p:cond delay="0"/>
                            </p:stCondLst>
                            <p:childTnLst>
                              <p:par>
                                <p:cTn id="183" nodeType="withEffect" fill="hold" presetClass="entr" presetID="10">
                                  <p:stCondLst>
                                    <p:cond delay="0"/>
                                  </p:stCondLst>
                                  <p:childTnLst>
                                    <p:set>
                                      <p:cBhvr>
                                        <p:cTn id="184" dur="1" fill="hold">
                                          <p:stCondLst>
                                            <p:cond delay="0"/>
                                          </p:stCondLst>
                                        </p:cTn>
                                        <p:tgtEl>
                                          <p:spTgt spid="963">
                                            <p:txEl>
                                              <p:pRg st="0" end="0"/>
                                            </p:txEl>
                                          </p:spTgt>
                                        </p:tgtEl>
                                        <p:attrNameLst>
                                          <p:attrName>style.visibility</p:attrName>
                                        </p:attrNameLst>
                                      </p:cBhvr>
                                      <p:to>
                                        <p:strVal val="visible"/>
                                      </p:to>
                                    </p:set>
                                    <p:animEffect filter="fade" transition="in">
                                      <p:cBhvr additive="repl">
                                        <p:cTn id="185" dur="1000"/>
                                        <p:tgtEl>
                                          <p:spTgt spid="963">
                                            <p:txEl>
                                              <p:pRg st="0" end="0"/>
                                            </p:txEl>
                                          </p:spTgt>
                                        </p:tgtEl>
                                      </p:cBhvr>
                                    </p:animEffect>
                                  </p:childTnLst>
                                </p:cTn>
                              </p:par>
                              <p:par>
                                <p:cTn id="186" nodeType="withEffect" fill="hold" presetClass="entr" presetID="10">
                                  <p:stCondLst>
                                    <p:cond delay="0"/>
                                  </p:stCondLst>
                                  <p:childTnLst>
                                    <p:set>
                                      <p:cBhvr>
                                        <p:cTn id="187" dur="1" fill="hold">
                                          <p:stCondLst>
                                            <p:cond delay="0"/>
                                          </p:stCondLst>
                                        </p:cTn>
                                        <p:tgtEl>
                                          <p:spTgt spid="963">
                                            <p:txEl>
                                              <p:pRg st="1" end="1"/>
                                            </p:txEl>
                                          </p:spTgt>
                                        </p:tgtEl>
                                        <p:attrNameLst>
                                          <p:attrName>style.visibility</p:attrName>
                                        </p:attrNameLst>
                                      </p:cBhvr>
                                      <p:to>
                                        <p:strVal val="visible"/>
                                      </p:to>
                                    </p:set>
                                    <p:animEffect filter="fade" transition="in">
                                      <p:cBhvr additive="repl">
                                        <p:cTn id="188" dur="1000"/>
                                        <p:tgtEl>
                                          <p:spTgt spid="963">
                                            <p:txEl>
                                              <p:pRg st="1" end="1"/>
                                            </p:txEl>
                                          </p:spTgt>
                                        </p:tgtEl>
                                      </p:cBhvr>
                                    </p:animEffect>
                                  </p:childTnLst>
                                </p:cTn>
                              </p:par>
                              <p:par>
                                <p:cTn id="189" nodeType="withEffect" fill="hold" presetClass="entr" presetID="10">
                                  <p:stCondLst>
                                    <p:cond delay="0"/>
                                  </p:stCondLst>
                                  <p:childTnLst>
                                    <p:set>
                                      <p:cBhvr>
                                        <p:cTn id="190" dur="1" fill="hold">
                                          <p:stCondLst>
                                            <p:cond delay="0"/>
                                          </p:stCondLst>
                                        </p:cTn>
                                        <p:tgtEl>
                                          <p:spTgt spid="963">
                                            <p:txEl>
                                              <p:pRg st="2" end="2"/>
                                            </p:txEl>
                                          </p:spTgt>
                                        </p:tgtEl>
                                        <p:attrNameLst>
                                          <p:attrName>style.visibility</p:attrName>
                                        </p:attrNameLst>
                                      </p:cBhvr>
                                      <p:to>
                                        <p:strVal val="visible"/>
                                      </p:to>
                                    </p:set>
                                    <p:animEffect filter="fade" transition="in">
                                      <p:cBhvr additive="repl">
                                        <p:cTn id="191" dur="1000"/>
                                        <p:tgtEl>
                                          <p:spTgt spid="963">
                                            <p:txEl>
                                              <p:pRg st="2" end="2"/>
                                            </p:txEl>
                                          </p:spTgt>
                                        </p:tgtEl>
                                      </p:cBhvr>
                                    </p:animEffect>
                                  </p:childTnLst>
                                </p:cTn>
                              </p:par>
                              <p:par>
                                <p:cTn id="192" nodeType="withEffect" fill="hold" presetClass="entr" presetID="10">
                                  <p:stCondLst>
                                    <p:cond delay="0"/>
                                  </p:stCondLst>
                                  <p:childTnLst>
                                    <p:set>
                                      <p:cBhvr>
                                        <p:cTn id="193" dur="1" fill="hold">
                                          <p:stCondLst>
                                            <p:cond delay="0"/>
                                          </p:stCondLst>
                                        </p:cTn>
                                        <p:tgtEl>
                                          <p:spTgt spid="963">
                                            <p:txEl>
                                              <p:pRg st="3" end="3"/>
                                            </p:txEl>
                                          </p:spTgt>
                                        </p:tgtEl>
                                        <p:attrNameLst>
                                          <p:attrName>style.visibility</p:attrName>
                                        </p:attrNameLst>
                                      </p:cBhvr>
                                      <p:to>
                                        <p:strVal val="visible"/>
                                      </p:to>
                                    </p:set>
                                    <p:animEffect filter="fade" transition="in">
                                      <p:cBhvr additive="repl">
                                        <p:cTn id="194" dur="1000"/>
                                        <p:tgtEl>
                                          <p:spTgt spid="963">
                                            <p:txEl>
                                              <p:pRg st="3" end="3"/>
                                            </p:txEl>
                                          </p:spTgt>
                                        </p:tgtEl>
                                      </p:cBhvr>
                                    </p:animEffec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0">
                                  <p:stCondLst>
                                    <p:cond delay="0"/>
                                  </p:stCondLst>
                                  <p:childTnLst>
                                    <p:set>
                                      <p:cBhvr>
                                        <p:cTn id="198" dur="1" fill="hold">
                                          <p:stCondLst>
                                            <p:cond delay="0"/>
                                          </p:stCondLst>
                                        </p:cTn>
                                        <p:tgtEl>
                                          <p:spTgt spid="974"/>
                                        </p:tgtEl>
                                        <p:attrNameLst>
                                          <p:attrName>style.visibility</p:attrName>
                                        </p:attrNameLst>
                                      </p:cBhvr>
                                      <p:to>
                                        <p:strVal val="visible"/>
                                      </p:to>
                                    </p:set>
                                    <p:animEffect filter="fade" transition="in">
                                      <p:cBhvr additive="repl">
                                        <p:cTn id="199" dur="1000"/>
                                        <p:tgtEl>
                                          <p:spTgt spid="974"/>
                                        </p:tgtEl>
                                      </p:cBhvr>
                                    </p:animEffec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0">
                                  <p:stCondLst>
                                    <p:cond delay="0"/>
                                  </p:stCondLst>
                                  <p:childTnLst>
                                    <p:set>
                                      <p:cBhvr>
                                        <p:cTn id="203" dur="1" fill="hold">
                                          <p:stCondLst>
                                            <p:cond delay="0"/>
                                          </p:stCondLst>
                                        </p:cTn>
                                        <p:tgtEl>
                                          <p:spTgt spid="964"/>
                                        </p:tgtEl>
                                        <p:attrNameLst>
                                          <p:attrName>style.visibility</p:attrName>
                                        </p:attrNameLst>
                                      </p:cBhvr>
                                      <p:to>
                                        <p:strVal val="visible"/>
                                      </p:to>
                                    </p:set>
                                    <p:animEffect filter="fade" transition="in">
                                      <p:cBhvr additive="repl">
                                        <p:cTn id="204" dur="1000"/>
                                        <p:tgtEl>
                                          <p:spTgt spid="964"/>
                                        </p:tgtEl>
                                      </p:cBhvr>
                                    </p:animEffect>
                                  </p:childTnLst>
                                </p:cTn>
                              </p:par>
                            </p:childTnLst>
                          </p:cTn>
                        </p:par>
                        <p:par>
                          <p:cTn id="205" fill="hold">
                            <p:stCondLst>
                              <p:cond delay="1000"/>
                            </p:stCondLst>
                            <p:childTnLst>
                              <p:par>
                                <p:cTn id="206" nodeType="afterEffect" fill="hold" presetClass="entr" presetID="10">
                                  <p:stCondLst>
                                    <p:cond delay="0"/>
                                  </p:stCondLst>
                                  <p:childTnLst>
                                    <p:set>
                                      <p:cBhvr>
                                        <p:cTn id="207" dur="1" fill="hold">
                                          <p:stCondLst>
                                            <p:cond delay="0"/>
                                          </p:stCondLst>
                                        </p:cTn>
                                        <p:tgtEl>
                                          <p:spTgt spid="977"/>
                                        </p:tgtEl>
                                        <p:attrNameLst>
                                          <p:attrName>style.visibility</p:attrName>
                                        </p:attrNameLst>
                                      </p:cBhvr>
                                      <p:to>
                                        <p:strVal val="visible"/>
                                      </p:to>
                                    </p:set>
                                    <p:animEffect filter="fade" transition="in">
                                      <p:cBhvr additive="repl">
                                        <p:cTn id="208" dur="1000"/>
                                        <p:tgtEl>
                                          <p:spTgt spid="977"/>
                                        </p:tgtEl>
                                      </p:cBhvr>
                                    </p:animEffec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0">
                                  <p:stCondLst>
                                    <p:cond delay="0"/>
                                  </p:stCondLst>
                                  <p:childTnLst>
                                    <p:set>
                                      <p:cBhvr>
                                        <p:cTn id="212" dur="1" fill="hold">
                                          <p:stCondLst>
                                            <p:cond delay="0"/>
                                          </p:stCondLst>
                                        </p:cTn>
                                        <p:tgtEl>
                                          <p:spTgt spid="967"/>
                                        </p:tgtEl>
                                        <p:attrNameLst>
                                          <p:attrName>style.visibility</p:attrName>
                                        </p:attrNameLst>
                                      </p:cBhvr>
                                      <p:to>
                                        <p:strVal val="visible"/>
                                      </p:to>
                                    </p:set>
                                    <p:animEffect filter="fade" transition="in">
                                      <p:cBhvr additive="repl">
                                        <p:cTn id="213" dur="1000"/>
                                        <p:tgtEl>
                                          <p:spTgt spid="967"/>
                                        </p:tgtEl>
                                      </p:cBhvr>
                                    </p:animEffect>
                                  </p:childTnLst>
                                </p:cTn>
                              </p:par>
                              <p:par>
                                <p:cTn id="214" nodeType="withEffect" fill="hold" presetClass="entr" presetID="10">
                                  <p:stCondLst>
                                    <p:cond delay="0"/>
                                  </p:stCondLst>
                                  <p:childTnLst>
                                    <p:set>
                                      <p:cBhvr>
                                        <p:cTn id="215" dur="1" fill="hold">
                                          <p:stCondLst>
                                            <p:cond delay="0"/>
                                          </p:stCondLst>
                                        </p:cTn>
                                        <p:tgtEl>
                                          <p:spTgt spid="971"/>
                                        </p:tgtEl>
                                        <p:attrNameLst>
                                          <p:attrName>style.visibility</p:attrName>
                                        </p:attrNameLst>
                                      </p:cBhvr>
                                      <p:to>
                                        <p:strVal val="visible"/>
                                      </p:to>
                                    </p:set>
                                    <p:animEffect filter="fade" transition="in">
                                      <p:cBhvr additive="repl">
                                        <p:cTn id="216" dur="1000"/>
                                        <p:tgtEl>
                                          <p:spTgt spid="971"/>
                                        </p:tgtEl>
                                      </p:cBhvr>
                                    </p:animEffect>
                                  </p:childTnLst>
                                </p:cTn>
                              </p:par>
                            </p:childTnLst>
                          </p:cTn>
                        </p:par>
                        <p:par>
                          <p:cTn id="217" fill="hold">
                            <p:stCondLst>
                              <p:cond delay="1000"/>
                            </p:stCondLst>
                            <p:childTnLst>
                              <p:par>
                                <p:cTn id="218" nodeType="afterEffect" fill="hold" presetClass="entr" presetID="10">
                                  <p:stCondLst>
                                    <p:cond delay="0"/>
                                  </p:stCondLst>
                                  <p:childTnLst>
                                    <p:set>
                                      <p:cBhvr>
                                        <p:cTn id="219" dur="1" fill="hold">
                                          <p:stCondLst>
                                            <p:cond delay="0"/>
                                          </p:stCondLst>
                                        </p:cTn>
                                        <p:tgtEl>
                                          <p:spTgt spid="981"/>
                                        </p:tgtEl>
                                        <p:attrNameLst>
                                          <p:attrName>style.visibility</p:attrName>
                                        </p:attrNameLst>
                                      </p:cBhvr>
                                      <p:to>
                                        <p:strVal val="visible"/>
                                      </p:to>
                                    </p:set>
                                    <p:animEffect filter="fade" transition="in">
                                      <p:cBhvr additive="repl">
                                        <p:cTn id="220" dur="10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7" name="Google Shape;1043;p74"/>
          <p:cNvSpPr/>
          <p:nvPr/>
        </p:nvSpPr>
        <p:spPr>
          <a:xfrm>
            <a:off x="90000" y="82800"/>
            <a:ext cx="5716800" cy="56844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988" name="Google Shape;1044;p74"/>
          <p:cNvSpPr/>
          <p:nvPr/>
        </p:nvSpPr>
        <p:spPr>
          <a:xfrm>
            <a:off x="6963840" y="354240"/>
            <a:ext cx="399600" cy="6145920"/>
          </a:xfrm>
          <a:prstGeom prst="rect">
            <a:avLst/>
          </a:prstGeom>
          <a:solidFill>
            <a:schemeClr val="dk1">
              <a:alpha val="4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989" name="Google Shape;1045;p74"/>
          <p:cNvSpPr/>
          <p:nvPr/>
        </p:nvSpPr>
        <p:spPr>
          <a:xfrm>
            <a:off x="327960" y="712800"/>
            <a:ext cx="6236640" cy="596880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990" name="Google Shape;1046;p74"/>
          <p:cNvSpPr/>
          <p:nvPr/>
        </p:nvSpPr>
        <p:spPr>
          <a:xfrm>
            <a:off x="531720" y="975600"/>
            <a:ext cx="5829120" cy="645840"/>
          </a:xfrm>
          <a:prstGeom prst="rect">
            <a:avLst/>
          </a:prstGeom>
          <a:solidFill>
            <a:srgbClr val="495f80"/>
          </a:solid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Solución híbrida de intérprete y compilador: compilación en tiempo de ejecución</a:t>
            </a:r>
            <a:endParaRPr b="0" lang="es-AR" sz="1800" spc="-1" strike="noStrike">
              <a:solidFill>
                <a:srgbClr val="000000"/>
              </a:solidFill>
              <a:latin typeface="Arial"/>
            </a:endParaRPr>
          </a:p>
        </p:txBody>
      </p:sp>
      <p:sp>
        <p:nvSpPr>
          <p:cNvPr id="991" name="Google Shape;1047;p74"/>
          <p:cNvSpPr/>
          <p:nvPr/>
        </p:nvSpPr>
        <p:spPr>
          <a:xfrm>
            <a:off x="604440" y="1963440"/>
            <a:ext cx="5588280" cy="4277880"/>
          </a:xfrm>
          <a:prstGeom prst="rect">
            <a:avLst/>
          </a:prstGeom>
          <a:solidFill>
            <a:srgbClr val="495f80"/>
          </a:solid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Para compensar los puntos débiles de ambas soluciones, también existe el llamado modelo de compilación en tiempo de ejecución (en inglés, </a:t>
            </a:r>
            <a:r>
              <a:rPr b="1" i="1" lang="es-ES" sz="1600" spc="-1" strike="noStrike">
                <a:solidFill>
                  <a:schemeClr val="lt1"/>
                </a:solidFill>
                <a:latin typeface="Arial"/>
                <a:ea typeface="Arial"/>
              </a:rPr>
              <a:t>just-in-time-compiler</a:t>
            </a:r>
            <a:r>
              <a:rPr b="0" lang="es-ES" sz="1600" spc="-1" strike="noStrike">
                <a:solidFill>
                  <a:schemeClr val="lt1"/>
                </a:solidFill>
                <a:latin typeface="Arial"/>
                <a:ea typeface="Arial"/>
              </a:rPr>
              <a:t>, o “compilador justo a tiempo”). Este tipo de compilador, que a veces también se conoce por el término inglés </a:t>
            </a:r>
            <a:r>
              <a:rPr b="1" i="1" lang="es-ES" sz="1600" spc="-1" strike="noStrike">
                <a:solidFill>
                  <a:schemeClr val="lt1"/>
                </a:solidFill>
                <a:latin typeface="Arial"/>
                <a:ea typeface="Arial"/>
              </a:rPr>
              <a:t>compreter</a:t>
            </a:r>
            <a:r>
              <a:rPr b="0" lang="es-ES" sz="1600" spc="-1" strike="noStrike">
                <a:solidFill>
                  <a:schemeClr val="lt1"/>
                </a:solidFill>
                <a:latin typeface="Arial"/>
                <a:ea typeface="Arial"/>
              </a:rPr>
              <a:t> (acrónimo de </a:t>
            </a:r>
            <a:r>
              <a:rPr b="1" i="1" lang="es-ES" sz="1600" spc="-1" strike="noStrike">
                <a:solidFill>
                  <a:schemeClr val="lt1"/>
                </a:solidFill>
                <a:latin typeface="Arial"/>
                <a:ea typeface="Arial"/>
              </a:rPr>
              <a:t>com</a:t>
            </a:r>
            <a:r>
              <a:rPr b="0" i="1" lang="es-ES" sz="1600" spc="-1" strike="noStrike">
                <a:solidFill>
                  <a:schemeClr val="lt1"/>
                </a:solidFill>
                <a:latin typeface="Arial"/>
                <a:ea typeface="Arial"/>
              </a:rPr>
              <a:t>piler</a:t>
            </a:r>
            <a:r>
              <a:rPr b="0" lang="es-ES" sz="1600" spc="-1" strike="noStrike">
                <a:solidFill>
                  <a:schemeClr val="lt1"/>
                </a:solidFill>
                <a:latin typeface="Arial"/>
                <a:ea typeface="Arial"/>
              </a:rPr>
              <a:t> e </a:t>
            </a:r>
            <a:r>
              <a:rPr b="0" i="1" lang="es-ES" sz="1600" spc="-1" strike="noStrike">
                <a:solidFill>
                  <a:schemeClr val="lt1"/>
                </a:solidFill>
                <a:latin typeface="Arial"/>
                <a:ea typeface="Arial"/>
              </a:rPr>
              <a:t>inter</a:t>
            </a:r>
            <a:r>
              <a:rPr b="1" i="1" lang="es-ES" sz="1600" spc="-1" strike="noStrike">
                <a:solidFill>
                  <a:schemeClr val="lt1"/>
                </a:solidFill>
                <a:latin typeface="Arial"/>
                <a:ea typeface="Arial"/>
              </a:rPr>
              <a:t>preter</a:t>
            </a:r>
            <a:r>
              <a:rPr b="0" lang="es-ES" sz="1600" spc="-1" strike="noStrike">
                <a:solidFill>
                  <a:schemeClr val="lt1"/>
                </a:solidFill>
                <a:latin typeface="Arial"/>
                <a:ea typeface="Arial"/>
              </a:rPr>
              <a:t>), rompe con el modelo habitual de compilación y traduce el código del programa durante el tiempo de ejecución, al igual que el intérprete. De esta forma, la </a:t>
            </a:r>
            <a:r>
              <a:rPr b="1" lang="es-ES" sz="1600" spc="-1" strike="noStrike">
                <a:solidFill>
                  <a:schemeClr val="lt1"/>
                </a:solidFill>
                <a:latin typeface="Arial"/>
                <a:ea typeface="Arial"/>
              </a:rPr>
              <a:t>alta velocidad de ejecución</a:t>
            </a:r>
            <a:r>
              <a:rPr b="0" lang="es-ES" sz="1600" spc="-1" strike="noStrike">
                <a:solidFill>
                  <a:schemeClr val="lt1"/>
                </a:solidFill>
                <a:latin typeface="Arial"/>
                <a:ea typeface="Arial"/>
              </a:rPr>
              <a:t> típica de los compiladores se complementa con la </a:t>
            </a:r>
            <a:r>
              <a:rPr b="1" lang="es-ES" sz="1600" spc="-1" strike="noStrike">
                <a:solidFill>
                  <a:schemeClr val="lt1"/>
                </a:solidFill>
                <a:latin typeface="Arial"/>
                <a:ea typeface="Arial"/>
              </a:rPr>
              <a:t>simplificación del proceso de desarrollo</a:t>
            </a:r>
            <a:r>
              <a:rPr b="0" lang="es-ES" sz="1600" spc="-1" strike="noStrike">
                <a:solidFill>
                  <a:schemeClr val="lt1"/>
                </a:solidFill>
                <a:latin typeface="Arial"/>
                <a:ea typeface="Arial"/>
              </a:rPr>
              <a:t>.</a:t>
            </a:r>
            <a:endParaRPr b="0" lang="es-AR" sz="1600" spc="-1" strike="noStrike">
              <a:solidFill>
                <a:srgbClr val="000000"/>
              </a:solidFill>
              <a:latin typeface="Arial"/>
            </a:endParaRPr>
          </a:p>
          <a:p>
            <a:pPr>
              <a:lnSpc>
                <a:spcPct val="100000"/>
              </a:lnSpc>
              <a:tabLst>
                <a:tab algn="l" pos="0"/>
              </a:tabLst>
            </a:pPr>
            <a:r>
              <a:rPr b="1" lang="es-ES" sz="1600" spc="-1" strike="noStrike">
                <a:solidFill>
                  <a:schemeClr val="lt1"/>
                </a:solidFill>
                <a:latin typeface="Arial"/>
                <a:ea typeface="Arial"/>
              </a:rPr>
              <a:t>Java</a:t>
            </a:r>
            <a:r>
              <a:rPr b="0" lang="es-ES" sz="1600" spc="-1" strike="noStrike">
                <a:solidFill>
                  <a:schemeClr val="lt1"/>
                </a:solidFill>
                <a:latin typeface="Arial"/>
                <a:ea typeface="Arial"/>
              </a:rPr>
              <a:t> es uno de los ejemplos más conocidos de lenguaje basado en compilación en tiempo de ejecución: el compilador JIT, que figura entre los componentes del </a:t>
            </a:r>
            <a:r>
              <a:rPr b="1" lang="es-ES" sz="1600" spc="-1" strike="noStrike">
                <a:solidFill>
                  <a:schemeClr val="lt1"/>
                </a:solidFill>
                <a:latin typeface="Arial"/>
                <a:ea typeface="Arial"/>
              </a:rPr>
              <a:t>Java Runtime Environment (JRE)</a:t>
            </a:r>
            <a:r>
              <a:rPr b="0" lang="es-ES" sz="1600" spc="-1" strike="noStrike">
                <a:solidFill>
                  <a:schemeClr val="lt1"/>
                </a:solidFill>
                <a:latin typeface="Arial"/>
                <a:ea typeface="Arial"/>
              </a:rPr>
              <a:t>, mejora el </a:t>
            </a:r>
            <a:r>
              <a:rPr b="1" lang="es-ES" sz="1600" spc="-1" strike="noStrike">
                <a:solidFill>
                  <a:schemeClr val="lt1"/>
                </a:solidFill>
                <a:latin typeface="Arial"/>
                <a:ea typeface="Arial"/>
              </a:rPr>
              <a:t>rendimiento de las aplicaciones Java</a:t>
            </a:r>
            <a:r>
              <a:rPr b="0" lang="es-ES" sz="1600" spc="-1" strike="noStrike">
                <a:solidFill>
                  <a:schemeClr val="lt1"/>
                </a:solidFill>
                <a:latin typeface="Arial"/>
                <a:ea typeface="Arial"/>
              </a:rPr>
              <a:t> traduciendo el código de bytes en código máquina de manera dinámica.</a:t>
            </a:r>
            <a:endParaRPr b="0" lang="es-AR" sz="1600" spc="-1" strike="noStrike">
              <a:solidFill>
                <a:srgbClr val="000000"/>
              </a:solidFill>
              <a:latin typeface="Arial"/>
            </a:endParaRPr>
          </a:p>
        </p:txBody>
      </p:sp>
      <p:pic>
        <p:nvPicPr>
          <p:cNvPr id="992" name="Google Shape;1048;p74" descr="Lightbox"/>
          <p:cNvPicPr/>
          <p:nvPr/>
        </p:nvPicPr>
        <p:blipFill>
          <a:blip r:embed="rId1"/>
          <a:stretch/>
        </p:blipFill>
        <p:spPr>
          <a:xfrm>
            <a:off x="7525800" y="372960"/>
            <a:ext cx="4314960" cy="4081680"/>
          </a:xfrm>
          <a:prstGeom prst="rect">
            <a:avLst/>
          </a:prstGeom>
          <a:ln w="0">
            <a:noFill/>
          </a:ln>
        </p:spPr>
      </p:pic>
      <p:pic>
        <p:nvPicPr>
          <p:cNvPr id="993" name="Google Shape;1049;p74" descr=""/>
          <p:cNvPicPr/>
          <p:nvPr/>
        </p:nvPicPr>
        <p:blipFill>
          <a:blip r:embed="rId2"/>
          <a:stretch/>
        </p:blipFill>
        <p:spPr>
          <a:xfrm>
            <a:off x="7573320" y="4703760"/>
            <a:ext cx="4287960" cy="1741320"/>
          </a:xfrm>
          <a:prstGeom prst="rect">
            <a:avLst/>
          </a:prstGeom>
          <a:ln w="0">
            <a:noFill/>
          </a:ln>
        </p:spPr>
      </p:pic>
      <p:sp>
        <p:nvSpPr>
          <p:cNvPr id="994" name="Google Shape;1050;p74"/>
          <p:cNvSpPr/>
          <p:nvPr/>
        </p:nvSpPr>
        <p:spPr>
          <a:xfrm rot="16200000">
            <a:off x="6081120" y="1941840"/>
            <a:ext cx="2106360" cy="396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chemeClr val="lt1"/>
                </a:solidFill>
                <a:latin typeface="Arial"/>
                <a:ea typeface="Arial"/>
              </a:rPr>
              <a:t>.Net Framework</a:t>
            </a:r>
            <a:endParaRPr b="0" lang="es-AR" sz="2000" spc="-1" strike="noStrike">
              <a:solidFill>
                <a:srgbClr val="ffffff"/>
              </a:solidFill>
              <a:latin typeface="Arial"/>
            </a:endParaRPr>
          </a:p>
        </p:txBody>
      </p:sp>
      <p:sp>
        <p:nvSpPr>
          <p:cNvPr id="995" name="Google Shape;1051;p74"/>
          <p:cNvSpPr/>
          <p:nvPr/>
        </p:nvSpPr>
        <p:spPr>
          <a:xfrm rot="16200000">
            <a:off x="6513120" y="5386680"/>
            <a:ext cx="1280880" cy="396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chemeClr val="lt1"/>
                </a:solidFill>
                <a:latin typeface="Arial"/>
                <a:ea typeface="Arial"/>
              </a:rPr>
              <a:t>.Java VM</a:t>
            </a:r>
            <a:endParaRPr b="0" lang="es-AR" sz="2000" spc="-1" strike="noStrike">
              <a:solidFill>
                <a:srgbClr val="ffffff"/>
              </a:solidFill>
              <a:latin typeface="Arial"/>
            </a:endParaRPr>
          </a:p>
        </p:txBody>
      </p:sp>
      <p:sp>
        <p:nvSpPr>
          <p:cNvPr id="996" name="Google Shape;1052;p74"/>
          <p:cNvSpPr/>
          <p:nvPr/>
        </p:nvSpPr>
        <p:spPr>
          <a:xfrm>
            <a:off x="493200" y="74520"/>
            <a:ext cx="4628880" cy="5227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2800" spc="-1" strike="noStrike">
                <a:solidFill>
                  <a:schemeClr val="lt1"/>
                </a:solidFill>
                <a:latin typeface="Arial"/>
                <a:ea typeface="Arial"/>
              </a:rPr>
              <a:t>JIT Just in Time Compiler.</a:t>
            </a:r>
            <a:endParaRPr b="0" lang="es-AR"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7" name="Google Shape;1057;p75"/>
          <p:cNvSpPr/>
          <p:nvPr/>
        </p:nvSpPr>
        <p:spPr>
          <a:xfrm>
            <a:off x="243828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998" name="Google Shape;1058;p75"/>
          <p:cNvSpPr/>
          <p:nvPr/>
        </p:nvSpPr>
        <p:spPr>
          <a:xfrm>
            <a:off x="10077480" y="2419920"/>
            <a:ext cx="154764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5</a:t>
            </a:r>
            <a:endParaRPr b="0" lang="es-AR" sz="8800" spc="-1" strike="noStrike">
              <a:solidFill>
                <a:srgbClr val="ffffff"/>
              </a:solidFill>
              <a:latin typeface="Arial"/>
            </a:endParaRPr>
          </a:p>
        </p:txBody>
      </p:sp>
      <p:sp>
        <p:nvSpPr>
          <p:cNvPr id="999" name="Google Shape;1059;p75"/>
          <p:cNvSpPr/>
          <p:nvPr/>
        </p:nvSpPr>
        <p:spPr>
          <a:xfrm>
            <a:off x="8236800" y="646632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chemeClr val="lt1"/>
                </a:solidFill>
                <a:latin typeface="Arial"/>
                <a:ea typeface="Arial"/>
              </a:rPr>
              <a:t>ISFT n151 – Algoritmos y Estructuras de Datos</a:t>
            </a:r>
            <a:endParaRPr b="0" lang="es-AR" sz="1400" spc="-1" strike="noStrike">
              <a:solidFill>
                <a:srgbClr val="ffffff"/>
              </a:solidFill>
              <a:latin typeface="Arial"/>
            </a:endParaRPr>
          </a:p>
        </p:txBody>
      </p:sp>
      <p:sp>
        <p:nvSpPr>
          <p:cNvPr id="1000" name="Google Shape;1060;p75"/>
          <p:cNvSpPr/>
          <p:nvPr/>
        </p:nvSpPr>
        <p:spPr>
          <a:xfrm>
            <a:off x="5901120" y="2349360"/>
            <a:ext cx="404460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0" lang="es-ES" sz="3600" spc="-1" strike="noStrike">
                <a:solidFill>
                  <a:schemeClr val="lt1"/>
                </a:solidFill>
                <a:latin typeface="Arial"/>
                <a:ea typeface="Arial"/>
              </a:rPr>
              <a:t>Problema, Algoritmo y Programa</a:t>
            </a:r>
            <a:endParaRPr b="0" lang="es-AR"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Google Shape;1065;p76"/>
          <p:cNvSpPr/>
          <p:nvPr/>
        </p:nvSpPr>
        <p:spPr>
          <a:xfrm>
            <a:off x="4723560" y="5020200"/>
            <a:ext cx="7453080" cy="135288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02" name="Google Shape;1066;p76"/>
          <p:cNvSpPr/>
          <p:nvPr/>
        </p:nvSpPr>
        <p:spPr>
          <a:xfrm>
            <a:off x="727920" y="2907720"/>
            <a:ext cx="11226960" cy="1961640"/>
          </a:xfrm>
          <a:prstGeom prst="roundRect">
            <a:avLst>
              <a:gd name="adj" fmla="val 9028"/>
            </a:avLst>
          </a:prstGeom>
          <a:solidFill>
            <a:schemeClr val="accent1">
              <a:alpha val="6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03" name="Google Shape;1067;p76"/>
          <p:cNvSpPr/>
          <p:nvPr/>
        </p:nvSpPr>
        <p:spPr>
          <a:xfrm>
            <a:off x="2112840" y="2729520"/>
            <a:ext cx="10063800" cy="91404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es-ES" sz="5400" spc="-1" strike="noStrike">
                <a:solidFill>
                  <a:schemeClr val="lt1"/>
                </a:solidFill>
                <a:latin typeface="Calibri"/>
                <a:ea typeface="Calibri"/>
              </a:rPr>
              <a:t>Problema | Algoritmo | Programa</a:t>
            </a:r>
            <a:endParaRPr b="0" lang="es-AR" sz="5400" spc="-1" strike="noStrike">
              <a:solidFill>
                <a:srgbClr val="ffffff"/>
              </a:solidFill>
              <a:latin typeface="Arial"/>
            </a:endParaRPr>
          </a:p>
        </p:txBody>
      </p:sp>
      <p:sp>
        <p:nvSpPr>
          <p:cNvPr id="1004" name="Google Shape;1068;p76"/>
          <p:cNvSpPr/>
          <p:nvPr/>
        </p:nvSpPr>
        <p:spPr>
          <a:xfrm>
            <a:off x="3169800" y="4962600"/>
            <a:ext cx="8800920" cy="1410480"/>
          </a:xfrm>
          <a:prstGeom prst="rect">
            <a:avLst/>
          </a:prstGeom>
          <a:noFill/>
          <a:ln w="0">
            <a:noFill/>
          </a:ln>
        </p:spPr>
        <p:style>
          <a:lnRef idx="0"/>
          <a:fillRef idx="0"/>
          <a:effectRef idx="0"/>
          <a:fontRef idx="minor"/>
        </p:style>
        <p:txBody>
          <a:bodyPr anchor="ctr">
            <a:noAutofit/>
          </a:bodyPr>
          <a:p>
            <a:pPr algn="r">
              <a:lnSpc>
                <a:spcPct val="110000"/>
              </a:lnSpc>
              <a:tabLst>
                <a:tab algn="l" pos="0"/>
              </a:tabLst>
            </a:pPr>
            <a:r>
              <a:rPr b="0" lang="es-ES" sz="3600" spc="-1" strike="noStrike">
                <a:solidFill>
                  <a:schemeClr val="lt1"/>
                </a:solidFill>
                <a:latin typeface="Arial"/>
                <a:ea typeface="Arial"/>
              </a:rPr>
              <a:t>Algoritmos y Estructuras de Datos</a:t>
            </a:r>
            <a:br>
              <a:rPr sz="3600"/>
            </a:br>
            <a:r>
              <a:rPr b="0" lang="es-ES" sz="2400" spc="-1" strike="noStrike">
                <a:solidFill>
                  <a:srgbClr val="595959"/>
                </a:solidFill>
                <a:latin typeface="Arial"/>
                <a:ea typeface="Arial"/>
              </a:rPr>
              <a:t>Introducción al Diseño de Software</a:t>
            </a:r>
            <a:endParaRPr b="0" lang="es-AR" sz="2400" spc="-1" strike="noStrike">
              <a:solidFill>
                <a:srgbClr val="ffffff"/>
              </a:solidFill>
              <a:latin typeface="Arial"/>
            </a:endParaRPr>
          </a:p>
        </p:txBody>
      </p:sp>
      <p:sp>
        <p:nvSpPr>
          <p:cNvPr id="1005" name="Google Shape;1069;p76"/>
          <p:cNvSpPr/>
          <p:nvPr/>
        </p:nvSpPr>
        <p:spPr>
          <a:xfrm rot="10800000">
            <a:off x="3679920" y="3627000"/>
            <a:ext cx="1043640" cy="1043640"/>
          </a:xfrm>
          <a:prstGeom prst="ellipse">
            <a:avLst/>
          </a:prstGeom>
          <a:noFill/>
          <a:ln w="22225">
            <a:solidFill>
              <a:srgbClr val="ffffff"/>
            </a:solidFill>
            <a:prstDash val="dot"/>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06" name="Google Shape;1070;p76"/>
          <p:cNvSpPr/>
          <p:nvPr/>
        </p:nvSpPr>
        <p:spPr>
          <a:xfrm rot="10800000">
            <a:off x="6623280" y="3627000"/>
            <a:ext cx="1043640" cy="1043640"/>
          </a:xfrm>
          <a:prstGeom prst="ellipse">
            <a:avLst/>
          </a:prstGeom>
          <a:noFill/>
          <a:ln w="22225">
            <a:solidFill>
              <a:srgbClr val="ffffff"/>
            </a:solidFill>
            <a:prstDash val="dot"/>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07" name="Google Shape;1071;p76"/>
          <p:cNvSpPr/>
          <p:nvPr/>
        </p:nvSpPr>
        <p:spPr>
          <a:xfrm rot="10800000">
            <a:off x="9634680" y="3711240"/>
            <a:ext cx="863640" cy="863640"/>
          </a:xfrm>
          <a:prstGeom prst="ellipse">
            <a:avLst/>
          </a:prstGeom>
          <a:noFill/>
          <a:ln w="15875">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cxnSp>
        <p:nvCxnSpPr>
          <p:cNvPr id="1008" name="Google Shape;1072;p76"/>
          <p:cNvCxnSpPr/>
          <p:nvPr/>
        </p:nvCxnSpPr>
        <p:spPr>
          <a:xfrm flipH="1">
            <a:off x="5182560" y="4107240"/>
            <a:ext cx="804960" cy="360"/>
          </a:xfrm>
          <a:prstGeom prst="straightConnector1">
            <a:avLst/>
          </a:prstGeom>
          <a:ln w="22225">
            <a:solidFill>
              <a:srgbClr val="ffffff"/>
            </a:solidFill>
            <a:prstDash val="dot"/>
            <a:miter/>
            <a:headEnd len="med" type="triangle" w="med"/>
            <a:tailEnd len="med" type="triangle" w="med"/>
          </a:ln>
        </p:spPr>
      </p:cxnSp>
      <p:cxnSp>
        <p:nvCxnSpPr>
          <p:cNvPr id="1009" name="Google Shape;1073;p76"/>
          <p:cNvCxnSpPr/>
          <p:nvPr/>
        </p:nvCxnSpPr>
        <p:spPr>
          <a:xfrm flipH="1">
            <a:off x="8254080" y="4107600"/>
            <a:ext cx="804960" cy="360"/>
          </a:xfrm>
          <a:prstGeom prst="straightConnector1">
            <a:avLst/>
          </a:prstGeom>
          <a:ln w="22225">
            <a:solidFill>
              <a:srgbClr val="ffffff"/>
            </a:solidFill>
            <a:prstDash val="dot"/>
            <a:miter/>
            <a:headEnd len="med" type="triangle" w="med"/>
            <a:tailEnd len="med" type="triangle" w="med"/>
          </a:ln>
        </p:spPr>
      </p:cxnSp>
      <p:sp>
        <p:nvSpPr>
          <p:cNvPr id="1010" name="Google Shape;1074;p76"/>
          <p:cNvSpPr/>
          <p:nvPr/>
        </p:nvSpPr>
        <p:spPr>
          <a:xfrm flipH="1">
            <a:off x="4053600" y="4010040"/>
            <a:ext cx="391320" cy="322920"/>
          </a:xfrm>
          <a:custGeom>
            <a:avLst/>
            <a:gdLst>
              <a:gd name="textAreaLeft" fmla="*/ -360 w 391320"/>
              <a:gd name="textAreaRight" fmla="*/ 391320 w 391320"/>
              <a:gd name="textAreaTop" fmla="*/ 0 h 322920"/>
              <a:gd name="textAreaBottom" fmla="*/ 323280 h 322920"/>
            </a:gdLst>
            <a:ahLst/>
            <a:rect l="textAreaLeft" t="textAreaTop" r="textAreaRight" b="textAreaBottom"/>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11" name="Google Shape;1075;p76"/>
          <p:cNvSpPr/>
          <p:nvPr/>
        </p:nvSpPr>
        <p:spPr>
          <a:xfrm rot="18805800">
            <a:off x="6971760" y="3969360"/>
            <a:ext cx="376560" cy="372600"/>
          </a:xfrm>
          <a:custGeom>
            <a:avLst/>
            <a:gdLst>
              <a:gd name="textAreaLeft" fmla="*/ 0 w 376560"/>
              <a:gd name="textAreaRight" fmla="*/ 376920 w 376560"/>
              <a:gd name="textAreaTop" fmla="*/ 0 h 372600"/>
              <a:gd name="textAreaBottom" fmla="*/ 372960 h 372600"/>
            </a:gdLst>
            <a:ahLst/>
            <a:rect l="textAreaLeft" t="textAreaTop" r="textAreaRight" b="textAreaBottom"/>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12" name="Google Shape;1076;p76"/>
          <p:cNvSpPr/>
          <p:nvPr/>
        </p:nvSpPr>
        <p:spPr>
          <a:xfrm>
            <a:off x="9861480" y="3977280"/>
            <a:ext cx="389160" cy="325080"/>
          </a:xfrm>
          <a:custGeom>
            <a:avLst/>
            <a:gdLst>
              <a:gd name="textAreaLeft" fmla="*/ 0 w 389160"/>
              <a:gd name="textAreaRight" fmla="*/ 389520 w 389160"/>
              <a:gd name="textAreaTop" fmla="*/ 0 h 325080"/>
              <a:gd name="textAreaBottom" fmla="*/ 325440 h 325080"/>
            </a:gdLst>
            <a:ahLst/>
            <a:rect l="textAreaLeft" t="textAreaTop" r="textAreaRight" b="textAreaBottom"/>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13" name="Google Shape;1077;p76"/>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4" name="Google Shape;1082;p77"/>
          <p:cNvSpPr/>
          <p:nvPr/>
        </p:nvSpPr>
        <p:spPr>
          <a:xfrm>
            <a:off x="0" y="145440"/>
            <a:ext cx="7960320" cy="843480"/>
          </a:xfrm>
          <a:prstGeom prst="rect">
            <a:avLst/>
          </a:prstGeom>
          <a:solidFill>
            <a:schemeClr val="dk1">
              <a:alpha val="40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15" name="Google Shape;1083;p77"/>
          <p:cNvSpPr/>
          <p:nvPr/>
        </p:nvSpPr>
        <p:spPr>
          <a:xfrm>
            <a:off x="7688520" y="1035360"/>
            <a:ext cx="4407840" cy="5098320"/>
          </a:xfrm>
          <a:prstGeom prst="rect">
            <a:avLst/>
          </a:prstGeom>
          <a:solidFill>
            <a:schemeClr val="dk1">
              <a:alpha val="56000"/>
            </a:schemeClr>
          </a:solidFill>
          <a:ln w="12700">
            <a:solidFill>
              <a:srgbClr val="38475a"/>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16" name="Google Shape;1084;p77"/>
          <p:cNvSpPr/>
          <p:nvPr/>
        </p:nvSpPr>
        <p:spPr>
          <a:xfrm>
            <a:off x="430560" y="1054440"/>
            <a:ext cx="7151040" cy="5098320"/>
          </a:xfrm>
          <a:prstGeom prst="rect">
            <a:avLst/>
          </a:prstGeom>
          <a:solidFill>
            <a:schemeClr val="dk1">
              <a:alpha val="56000"/>
            </a:schemeClr>
          </a:solidFill>
          <a:ln w="12700">
            <a:solidFill>
              <a:srgbClr val="38475a"/>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17" name="Google Shape;1085;p77"/>
          <p:cNvSpPr/>
          <p:nvPr/>
        </p:nvSpPr>
        <p:spPr>
          <a:xfrm>
            <a:off x="457200" y="0"/>
            <a:ext cx="653076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Definición de Problema</a:t>
            </a:r>
            <a:endParaRPr b="0" lang="es-AR" sz="4400" spc="-1" strike="noStrike">
              <a:solidFill>
                <a:srgbClr val="ffffff"/>
              </a:solidFill>
              <a:latin typeface="Arial"/>
            </a:endParaRPr>
          </a:p>
        </p:txBody>
      </p:sp>
      <p:sp>
        <p:nvSpPr>
          <p:cNvPr id="1018" name="Google Shape;1086;p77"/>
          <p:cNvSpPr/>
          <p:nvPr/>
        </p:nvSpPr>
        <p:spPr>
          <a:xfrm>
            <a:off x="694080" y="1499760"/>
            <a:ext cx="6293880" cy="36928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Una de las acepciones que trae el Diccionario de Real Academia de la Lengua Española (RAE) respecto a la palabra </a:t>
            </a:r>
            <a:r>
              <a:rPr b="0" lang="es-ES" sz="1800" spc="-1" strike="noStrike">
                <a:solidFill>
                  <a:srgbClr val="8cb3e3"/>
                </a:solidFill>
                <a:latin typeface="Arial"/>
                <a:ea typeface="Arial"/>
              </a:rPr>
              <a:t>Problema es “Planteamiento de una situación cuya respuesta desconocida debe obtenerse a través de métodos científicos”. </a:t>
            </a:r>
            <a:r>
              <a:rPr b="0" lang="es-ES" sz="1800" spc="-1" strike="noStrike">
                <a:solidFill>
                  <a:schemeClr val="lt1"/>
                </a:solidFill>
                <a:latin typeface="Arial"/>
                <a:ea typeface="Arial"/>
              </a:rPr>
              <a:t>Con miras a lograr esa respuesta, un problema se puede definir como una situación en la cual se trata de alcanzar una meta y para lograrlo se deben hallar y utilizar unos medios y unas estrategias. La mayoría de problemas tienen algunos elementos en común: un estado inicial; una meta, lo que se pretende lograr; un conjunto de recursos, lo que está permitido hacer y/o utilizar; y un dominio, el estado actual de conocimientos, habilidades y energía de quien va a resolverlo (Moursund, 1999). </a:t>
            </a:r>
            <a:endParaRPr b="0" lang="es-AR" sz="1800" spc="-1" strike="noStrike">
              <a:solidFill>
                <a:srgbClr val="ffffff"/>
              </a:solidFill>
              <a:latin typeface="Arial"/>
            </a:endParaRPr>
          </a:p>
        </p:txBody>
      </p:sp>
      <p:sp>
        <p:nvSpPr>
          <p:cNvPr id="1019" name="Google Shape;1087;p77"/>
          <p:cNvSpPr/>
          <p:nvPr/>
        </p:nvSpPr>
        <p:spPr>
          <a:xfrm>
            <a:off x="8208000" y="1582200"/>
            <a:ext cx="3641040" cy="36928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Casi todos los problemas requieren, que quien los resuelve, los divida en submetas que, cuando son dominadas (por lo regular en orden), llevan a alcanzar el objetivo. La solución de problemas también requiere que se realicen operaciones durante el estado inicial y las submetas, actividades (conductuales, cognoscitivas) que alteran la naturaleza de tales estados (Schunk, 1997). </a:t>
            </a:r>
            <a:endParaRPr b="0" lang="es-AR" sz="1800" spc="-1" strike="noStrike">
              <a:solidFill>
                <a:srgbClr val="ffffff"/>
              </a:solidFill>
              <a:latin typeface="Arial"/>
            </a:endParaRPr>
          </a:p>
        </p:txBody>
      </p:sp>
      <p:sp>
        <p:nvSpPr>
          <p:cNvPr id="1020" name="Google Shape;1088;p77"/>
          <p:cNvSpPr/>
          <p:nvPr/>
        </p:nvSpPr>
        <p:spPr>
          <a:xfrm>
            <a:off x="8617320" y="635076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8cb3e3"/>
                </a:solidFill>
                <a:latin typeface="Arial"/>
                <a:ea typeface="Arial"/>
              </a:rPr>
              <a:t>Problema | Algoritmo | Programa</a:t>
            </a:r>
            <a:endParaRPr b="0" lang="es-AR" sz="1800" spc="-1" strike="noStrike">
              <a:solidFill>
                <a:srgbClr val="ffffff"/>
              </a:solidFill>
              <a:latin typeface="Arial"/>
            </a:endParaRPr>
          </a:p>
        </p:txBody>
      </p:sp>
      <p:sp>
        <p:nvSpPr>
          <p:cNvPr id="1021" name="Google Shape;1089;p77"/>
          <p:cNvSpPr/>
          <p:nvPr/>
        </p:nvSpPr>
        <p:spPr>
          <a:xfrm>
            <a:off x="7190640" y="2855160"/>
            <a:ext cx="1001880" cy="952200"/>
          </a:xfrm>
          <a:prstGeom prst="rightArrow">
            <a:avLst>
              <a:gd name="adj1" fmla="val 50000"/>
              <a:gd name="adj2" fmla="val 50000"/>
            </a:avLst>
          </a:prstGeom>
          <a:solidFill>
            <a:schemeClr val="accent1">
              <a:alpha val="5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Google Shape;1094;p78"/>
          <p:cNvSpPr/>
          <p:nvPr/>
        </p:nvSpPr>
        <p:spPr>
          <a:xfrm>
            <a:off x="302040" y="944640"/>
            <a:ext cx="11208600" cy="5274360"/>
          </a:xfrm>
          <a:prstGeom prst="rect">
            <a:avLst/>
          </a:prstGeom>
          <a:solidFill>
            <a:schemeClr val="dk1">
              <a:alpha val="58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23" name="Google Shape;1095;p78"/>
          <p:cNvSpPr/>
          <p:nvPr/>
        </p:nvSpPr>
        <p:spPr>
          <a:xfrm>
            <a:off x="681120" y="1296720"/>
            <a:ext cx="10560960" cy="46162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2400" spc="-1" strike="noStrike">
                <a:solidFill>
                  <a:schemeClr val="lt1"/>
                </a:solidFill>
                <a:latin typeface="Arial"/>
                <a:ea typeface="Arial"/>
              </a:rPr>
              <a:t>Abordaje Tradicional.</a:t>
            </a:r>
            <a:br>
              <a:rPr sz="1800"/>
            </a:br>
            <a:br>
              <a:rPr sz="1800"/>
            </a:br>
            <a:r>
              <a:rPr b="0" lang="es-ES" sz="1800" spc="-1" strike="noStrike">
                <a:solidFill>
                  <a:schemeClr val="lt1"/>
                </a:solidFill>
                <a:latin typeface="Arial"/>
                <a:ea typeface="Arial"/>
              </a:rPr>
              <a:t>Schunk (1997), Woolfolk (1999) y otros, destacan los siguientes métodos o estrategias de tipo general para la solución de problemas: </a:t>
            </a:r>
            <a:endParaRPr b="0" lang="es-AR" sz="1800" spc="-1" strike="noStrike">
              <a:solidFill>
                <a:srgbClr val="ffffff"/>
              </a:solidFill>
              <a:latin typeface="Arial"/>
            </a:endParaRPr>
          </a:p>
          <a:p>
            <a:pPr>
              <a:lnSpc>
                <a:spcPct val="100000"/>
              </a:lnSpc>
              <a:tabLst>
                <a:tab algn="l" pos="0"/>
              </a:tabLst>
            </a:pP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Ensayo y error</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Iluminación</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Heurística (</a:t>
            </a:r>
            <a:r>
              <a:rPr b="0" lang="es-ES" sz="1800" spc="-1" strike="noStrike">
                <a:solidFill>
                  <a:srgbClr val="f1f2f3"/>
                </a:solidFill>
                <a:highlight>
                  <a:srgbClr val="27282b"/>
                </a:highlight>
                <a:latin typeface="Arial"/>
                <a:ea typeface="Arial"/>
              </a:rPr>
              <a:t>resolver problemas mediante la exploración</a:t>
            </a:r>
            <a:r>
              <a:rPr b="0" lang="es-ES" sz="1800" spc="-1" strike="noStrike">
                <a:solidFill>
                  <a:schemeClr val="lt1"/>
                </a:solidFill>
                <a:latin typeface="Arial"/>
                <a:ea typeface="Arial"/>
              </a:rPr>
              <a:t>)</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Modelo de procesamiento de información : El modelo propuesto por Newell y Simon (1972) se basa     </a:t>
            </a:r>
            <a:r>
              <a:rPr b="0" lang="es-ES" sz="1800" spc="-1" strike="noStrike">
                <a:solidFill>
                  <a:schemeClr val="lt1"/>
                </a:solidFill>
                <a:latin typeface="Arial"/>
                <a:ea typeface="Arial"/>
              </a:rPr>
              <a:t>	</a:t>
            </a:r>
            <a:r>
              <a:rPr b="0" lang="es-ES" sz="1800" spc="-1" strike="noStrike">
                <a:solidFill>
                  <a:schemeClr val="lt1"/>
                </a:solidFill>
                <a:latin typeface="Arial"/>
                <a:ea typeface="Arial"/>
              </a:rPr>
              <a:t>en plantear varios momentos para un problema (estado inicial, estado final y vías de </a:t>
            </a:r>
            <a:r>
              <a:rPr b="0" lang="es-ES" sz="1800" spc="-1" strike="noStrike">
                <a:solidFill>
                  <a:schemeClr val="lt1"/>
                </a:solidFill>
                <a:latin typeface="Arial"/>
                <a:ea typeface="Arial"/>
              </a:rPr>
              <a:t>	</a:t>
            </a:r>
            <a:r>
              <a:rPr b="0" lang="es-ES" sz="1800" spc="-1" strike="noStrike">
                <a:solidFill>
                  <a:schemeClr val="lt1"/>
                </a:solidFill>
                <a:latin typeface="Arial"/>
                <a:ea typeface="Arial"/>
              </a:rPr>
              <a:t>solución). Las  posibles soluciones avanzan por subtemas y requieren que se realicen </a:t>
            </a:r>
            <a:r>
              <a:rPr b="0" lang="es-ES" sz="1800" spc="-1" strike="noStrike">
                <a:solidFill>
                  <a:schemeClr val="lt1"/>
                </a:solidFill>
                <a:latin typeface="Arial"/>
                <a:ea typeface="Arial"/>
              </a:rPr>
              <a:t>	</a:t>
            </a:r>
            <a:r>
              <a:rPr b="0" lang="es-ES" sz="1800" spc="-1" strike="noStrike">
                <a:solidFill>
                  <a:schemeClr val="lt1"/>
                </a:solidFill>
                <a:latin typeface="Arial"/>
                <a:ea typeface="Arial"/>
              </a:rPr>
              <a:t>operaciones en cada uno de ellos.</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Análisis de medios y fines </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Razonamiento analógico</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Lluvia de ideas</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Pensamiento lateral</a:t>
            </a:r>
            <a:endParaRPr b="0" lang="es-AR" sz="1800" spc="-1" strike="noStrike">
              <a:solidFill>
                <a:srgbClr val="ffffff"/>
              </a:solidFill>
              <a:latin typeface="Arial"/>
            </a:endParaRPr>
          </a:p>
        </p:txBody>
      </p:sp>
      <p:sp>
        <p:nvSpPr>
          <p:cNvPr id="1024" name="Google Shape;1096;p78"/>
          <p:cNvSpPr/>
          <p:nvPr/>
        </p:nvSpPr>
        <p:spPr>
          <a:xfrm>
            <a:off x="0" y="-76320"/>
            <a:ext cx="1116504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Algunos Tipos de Solución de Problema</a:t>
            </a:r>
            <a:endParaRPr b="0" lang="es-AR" sz="4400" spc="-1" strike="noStrike">
              <a:solidFill>
                <a:srgbClr val="ffffff"/>
              </a:solidFill>
              <a:latin typeface="Arial"/>
            </a:endParaRPr>
          </a:p>
        </p:txBody>
      </p:sp>
      <p:sp>
        <p:nvSpPr>
          <p:cNvPr id="1025" name="Google Shape;1097;p78"/>
          <p:cNvSpPr/>
          <p:nvPr/>
        </p:nvSpPr>
        <p:spPr>
          <a:xfrm>
            <a:off x="8617320" y="635076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8cb3e3"/>
                </a:solidFill>
                <a:latin typeface="Arial"/>
                <a:ea typeface="Arial"/>
              </a:rPr>
              <a:t>Problema | Algoritmo | Programa</a:t>
            </a:r>
            <a:endParaRPr b="0" lang="es-A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6" name="Google Shape;1102;p79"/>
          <p:cNvSpPr/>
          <p:nvPr/>
        </p:nvSpPr>
        <p:spPr>
          <a:xfrm>
            <a:off x="430560" y="3702600"/>
            <a:ext cx="11360880" cy="2374200"/>
          </a:xfrm>
          <a:prstGeom prst="rect">
            <a:avLst/>
          </a:prstGeom>
          <a:solidFill>
            <a:schemeClr val="dk1">
              <a:alpha val="7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27" name="Google Shape;1103;p79"/>
          <p:cNvSpPr/>
          <p:nvPr/>
        </p:nvSpPr>
        <p:spPr>
          <a:xfrm>
            <a:off x="430560" y="1168920"/>
            <a:ext cx="11360880" cy="2374200"/>
          </a:xfrm>
          <a:prstGeom prst="rect">
            <a:avLst/>
          </a:prstGeom>
          <a:solidFill>
            <a:schemeClr val="dk1">
              <a:alpha val="8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028" name="Google Shape;1104;p79"/>
          <p:cNvSpPr/>
          <p:nvPr/>
        </p:nvSpPr>
        <p:spPr>
          <a:xfrm>
            <a:off x="762120" y="1414440"/>
            <a:ext cx="10715760" cy="17539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En el ámbito de la computación, los Algoritmos son una herramienta que permite describir claramente un conjunto finito de instrucciones, ordenadas secuencialmente y libres de ambigüedad, que debe llevar a cabo un computador para lograr un resultado previsible. </a:t>
            </a:r>
            <a:endParaRPr b="0" lang="es-AR" sz="1800" spc="-1" strike="noStrike">
              <a:solidFill>
                <a:srgbClr val="000000"/>
              </a:solidFill>
              <a:latin typeface="Arial"/>
            </a:endParaRPr>
          </a:p>
          <a:p>
            <a:pPr>
              <a:lnSpc>
                <a:spcPct val="100000"/>
              </a:lnSpc>
              <a:tabLst>
                <a:tab algn="l" pos="0"/>
              </a:tabLst>
            </a:pPr>
            <a:r>
              <a:rPr b="0" lang="es-ES" sz="1800" spc="-1" strike="noStrike">
                <a:solidFill>
                  <a:schemeClr val="lt1"/>
                </a:solidFill>
                <a:latin typeface="Arial"/>
                <a:ea typeface="Arial"/>
              </a:rPr>
              <a:t>Vale la pena recordar que un programa de computador consiste de una serie de instrucciones muy precisas y escritas en un lenguaje de programación que el computador entiende (C++, Java, C#, Pascal, etc). </a:t>
            </a:r>
            <a:endParaRPr b="0" lang="es-AR" sz="1800" spc="-1" strike="noStrike">
              <a:solidFill>
                <a:srgbClr val="000000"/>
              </a:solidFill>
              <a:latin typeface="Arial"/>
            </a:endParaRPr>
          </a:p>
        </p:txBody>
      </p:sp>
      <p:sp>
        <p:nvSpPr>
          <p:cNvPr id="1029" name="Google Shape;1105;p79"/>
          <p:cNvSpPr/>
          <p:nvPr/>
        </p:nvSpPr>
        <p:spPr>
          <a:xfrm>
            <a:off x="973800" y="4145760"/>
            <a:ext cx="13842000" cy="11998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i="1" lang="es-ES" sz="1800" spc="-1" strike="noStrike">
                <a:solidFill>
                  <a:srgbClr val="8cb3e3"/>
                </a:solidFill>
                <a:latin typeface="Arial"/>
                <a:ea typeface="Arial"/>
              </a:rPr>
              <a:t>En resumen, un Algoritmo es una secuencia ordenada de instrucciones, pasos o procesos </a:t>
            </a:r>
            <a:endParaRPr b="0" lang="es-AR" sz="1800" spc="-1" strike="noStrike">
              <a:solidFill>
                <a:srgbClr val="000000"/>
              </a:solidFill>
              <a:latin typeface="Arial"/>
            </a:endParaRPr>
          </a:p>
          <a:p>
            <a:pPr>
              <a:lnSpc>
                <a:spcPct val="100000"/>
              </a:lnSpc>
              <a:tabLst>
                <a:tab algn="l" pos="0"/>
              </a:tabLst>
            </a:pPr>
            <a:r>
              <a:rPr b="1" i="1" lang="es-ES" sz="1800" spc="-1" strike="noStrike">
                <a:solidFill>
                  <a:srgbClr val="8cb3e3"/>
                </a:solidFill>
                <a:latin typeface="Arial"/>
                <a:ea typeface="Arial"/>
              </a:rPr>
              <a:t>que llevan a la solución de un determinado problema. </a:t>
            </a:r>
            <a:br>
              <a:rPr sz="1800"/>
            </a:br>
            <a:r>
              <a:rPr b="1" i="1" lang="es-ES" sz="1800" spc="-1" strike="noStrike">
                <a:solidFill>
                  <a:schemeClr val="lt1"/>
                </a:solidFill>
                <a:latin typeface="Arial"/>
                <a:ea typeface="Arial"/>
              </a:rPr>
              <a:t>Los hay tan sencillos y cotidianos  como seguir la receta del médico, abrir una puerta, lavarse las manos, etc; hasta los que </a:t>
            </a:r>
            <a:endParaRPr b="0" lang="es-AR" sz="1800" spc="-1" strike="noStrike">
              <a:solidFill>
                <a:srgbClr val="000000"/>
              </a:solidFill>
              <a:latin typeface="Arial"/>
            </a:endParaRPr>
          </a:p>
          <a:p>
            <a:pPr>
              <a:lnSpc>
                <a:spcPct val="100000"/>
              </a:lnSpc>
              <a:tabLst>
                <a:tab algn="l" pos="0"/>
              </a:tabLst>
            </a:pPr>
            <a:r>
              <a:rPr b="1" i="1" lang="es-ES" sz="1800" spc="-1" strike="noStrike">
                <a:solidFill>
                  <a:schemeClr val="lt1"/>
                </a:solidFill>
                <a:latin typeface="Arial"/>
                <a:ea typeface="Arial"/>
              </a:rPr>
              <a:t>conducen a la solución de problemas muy complejos.</a:t>
            </a:r>
            <a:endParaRPr b="0" lang="es-AR" sz="1800" spc="-1" strike="noStrike">
              <a:solidFill>
                <a:srgbClr val="000000"/>
              </a:solidFill>
              <a:latin typeface="Arial"/>
            </a:endParaRPr>
          </a:p>
        </p:txBody>
      </p:sp>
      <p:sp>
        <p:nvSpPr>
          <p:cNvPr id="1030" name="Google Shape;1106;p79"/>
          <p:cNvSpPr/>
          <p:nvPr/>
        </p:nvSpPr>
        <p:spPr>
          <a:xfrm>
            <a:off x="0" y="0"/>
            <a:ext cx="1116504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Solución mediante Algoritmos</a:t>
            </a:r>
            <a:endParaRPr b="0" lang="es-AR" sz="4400" spc="-1" strike="noStrike">
              <a:solidFill>
                <a:srgbClr val="000000"/>
              </a:solidFill>
              <a:latin typeface="Arial"/>
            </a:endParaRPr>
          </a:p>
        </p:txBody>
      </p:sp>
      <p:sp>
        <p:nvSpPr>
          <p:cNvPr id="1031" name="Google Shape;1107;p79"/>
          <p:cNvSpPr/>
          <p:nvPr/>
        </p:nvSpPr>
        <p:spPr>
          <a:xfrm>
            <a:off x="8617320" y="635076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8cb3e3"/>
                </a:solidFill>
                <a:latin typeface="Arial"/>
                <a:ea typeface="Arial"/>
              </a:rPr>
              <a:t>Problema | Algoritmo | Programa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Google Shape;1112;p80"/>
          <p:cNvSpPr/>
          <p:nvPr/>
        </p:nvSpPr>
        <p:spPr>
          <a:xfrm>
            <a:off x="457200" y="4318920"/>
            <a:ext cx="11456280" cy="2361960"/>
          </a:xfrm>
          <a:prstGeom prst="rect">
            <a:avLst/>
          </a:prstGeom>
          <a:solidFill>
            <a:schemeClr val="accent1">
              <a:alpha val="86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33" name="Google Shape;1113;p80"/>
          <p:cNvSpPr/>
          <p:nvPr/>
        </p:nvSpPr>
        <p:spPr>
          <a:xfrm>
            <a:off x="525960" y="1073520"/>
            <a:ext cx="5322240" cy="2812320"/>
          </a:xfrm>
          <a:prstGeom prst="rect">
            <a:avLst/>
          </a:prstGeom>
          <a:solidFill>
            <a:schemeClr val="accent1">
              <a:alpha val="4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34" name="Google Shape;1114;p80"/>
          <p:cNvSpPr/>
          <p:nvPr/>
        </p:nvSpPr>
        <p:spPr>
          <a:xfrm>
            <a:off x="6039720" y="1107000"/>
            <a:ext cx="5539680" cy="3015720"/>
          </a:xfrm>
          <a:prstGeom prst="roundRect">
            <a:avLst>
              <a:gd name="adj" fmla="val 9028"/>
            </a:avLst>
          </a:prstGeom>
          <a:solidFill>
            <a:schemeClr val="accent1">
              <a:alpha val="12000"/>
            </a:scheme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35" name="Google Shape;1115;p80"/>
          <p:cNvSpPr/>
          <p:nvPr/>
        </p:nvSpPr>
        <p:spPr>
          <a:xfrm>
            <a:off x="457200" y="0"/>
            <a:ext cx="653076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Definición de Algoritmo</a:t>
            </a:r>
            <a:endParaRPr b="0" lang="es-AR" sz="4400" spc="-1" strike="noStrike">
              <a:solidFill>
                <a:srgbClr val="000000"/>
              </a:solidFill>
              <a:latin typeface="Arial"/>
            </a:endParaRPr>
          </a:p>
        </p:txBody>
      </p:sp>
      <p:sp>
        <p:nvSpPr>
          <p:cNvPr id="1036" name="Google Shape;1116;p80"/>
          <p:cNvSpPr/>
          <p:nvPr/>
        </p:nvSpPr>
        <p:spPr>
          <a:xfrm>
            <a:off x="766800" y="1470960"/>
            <a:ext cx="5004720" cy="17539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 </a:t>
            </a:r>
            <a:r>
              <a:rPr b="0" lang="es-ES" sz="1800" spc="-1" strike="noStrike">
                <a:solidFill>
                  <a:schemeClr val="lt1"/>
                </a:solidFill>
                <a:latin typeface="Arial"/>
                <a:ea typeface="Arial"/>
              </a:rPr>
              <a:t>Algoritmos : Consiste en aplicar  adecuadamente una serie de pasos detallados que  aseguran una solución correcta. Por lo general, cada algoritmo es específico de un dominio del  Conocimiento. La programación de computadores se apoya en este método.</a:t>
            </a:r>
            <a:endParaRPr b="0" lang="es-AR" sz="1800" spc="-1" strike="noStrike">
              <a:solidFill>
                <a:srgbClr val="000000"/>
              </a:solidFill>
              <a:latin typeface="Arial"/>
            </a:endParaRPr>
          </a:p>
        </p:txBody>
      </p:sp>
      <p:sp>
        <p:nvSpPr>
          <p:cNvPr id="1037" name="Google Shape;1117;p80"/>
          <p:cNvSpPr/>
          <p:nvPr/>
        </p:nvSpPr>
        <p:spPr>
          <a:xfrm>
            <a:off x="641520" y="4551120"/>
            <a:ext cx="11172960" cy="193860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2000" spc="-1" strike="noStrike">
                <a:solidFill>
                  <a:schemeClr val="lt1"/>
                </a:solidFill>
                <a:latin typeface="Arial"/>
                <a:ea typeface="Arial"/>
              </a:rPr>
              <a:t>Los programas de computador tienen como finalidad resolver problemas específicos y el primer paso consiste en definir con precisión el problema hasta lograr la mejor comprensión posible. Una forma de realizar esta actividad se basa en formular claramente el problema, especificar los resultados que se desean obtener, identificar la información disponible (datos), determinar las restricciones y definir los procesos necesarios para convertir los datos disponibles (materia prima) en la información requerida (resultados). </a:t>
            </a:r>
            <a:endParaRPr b="0" lang="es-AR" sz="2000" spc="-1" strike="noStrike">
              <a:solidFill>
                <a:srgbClr val="000000"/>
              </a:solidFill>
              <a:latin typeface="Arial"/>
            </a:endParaRPr>
          </a:p>
        </p:txBody>
      </p:sp>
      <p:pic>
        <p:nvPicPr>
          <p:cNvPr id="1038" name="Google Shape;1118;p80" descr=""/>
          <p:cNvPicPr/>
          <p:nvPr/>
        </p:nvPicPr>
        <p:blipFill>
          <a:blip r:embed="rId1"/>
          <a:stretch/>
        </p:blipFill>
        <p:spPr>
          <a:xfrm>
            <a:off x="6323040" y="1409400"/>
            <a:ext cx="5101560" cy="2410560"/>
          </a:xfrm>
          <a:prstGeom prst="rect">
            <a:avLst/>
          </a:prstGeom>
          <a:ln w="0">
            <a:noFill/>
          </a:ln>
        </p:spPr>
      </p:pic>
      <p:sp>
        <p:nvSpPr>
          <p:cNvPr id="1039" name="Google Shape;1119;p80"/>
          <p:cNvSpPr/>
          <p:nvPr/>
        </p:nvSpPr>
        <p:spPr>
          <a:xfrm>
            <a:off x="8396280" y="633492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0070c0"/>
                </a:solidFill>
                <a:latin typeface="Arial"/>
                <a:ea typeface="Arial"/>
              </a:rPr>
              <a:t>Problema | Algoritmo | Programa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Google Shape;1124;p81"/>
          <p:cNvSpPr/>
          <p:nvPr/>
        </p:nvSpPr>
        <p:spPr>
          <a:xfrm>
            <a:off x="430560" y="1054440"/>
            <a:ext cx="11304000" cy="5098320"/>
          </a:xfrm>
          <a:prstGeom prst="rect">
            <a:avLst/>
          </a:prstGeom>
          <a:solidFill>
            <a:srgbClr val="4e6773"/>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41" name="Google Shape;1125;p81"/>
          <p:cNvSpPr/>
          <p:nvPr/>
        </p:nvSpPr>
        <p:spPr>
          <a:xfrm>
            <a:off x="688680" y="1863360"/>
            <a:ext cx="10788120" cy="36928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Luego de analizar detalladamente el problema hasta entenderlo completamente, se procede a diseñar un algoritmo (trazar un plan) que lo resuelva por medio de pasos sucesivos y organizados en secuencia lógica. El concepto intuitivo de algoritmo (procedimientos y reglas) se puede encontrar en procesos naturales de los cuales muchas veces no se es consiente.</a:t>
            </a:r>
            <a:endParaRPr b="0" lang="es-AR" sz="1800" spc="-1" strike="noStrike">
              <a:solidFill>
                <a:srgbClr val="000000"/>
              </a:solidFill>
              <a:latin typeface="Arial"/>
            </a:endParaRPr>
          </a:p>
          <a:p>
            <a:pPr>
              <a:lnSpc>
                <a:spcPct val="100000"/>
              </a:lnSpc>
              <a:tabLst>
                <a:tab algn="l" pos="0"/>
              </a:tabLst>
            </a:pPr>
            <a:r>
              <a:rPr b="0" lang="es-ES" sz="1800" spc="-1" strike="noStrike">
                <a:solidFill>
                  <a:schemeClr val="lt1"/>
                </a:solidFill>
                <a:latin typeface="Arial"/>
                <a:ea typeface="Arial"/>
              </a:rPr>
              <a:t> </a:t>
            </a:r>
            <a:endParaRPr b="0" lang="es-AR" sz="1800" spc="-1" strike="noStrike">
              <a:solidFill>
                <a:srgbClr val="000000"/>
              </a:solidFill>
              <a:latin typeface="Arial"/>
            </a:endParaRPr>
          </a:p>
          <a:p>
            <a:pPr>
              <a:lnSpc>
                <a:spcPct val="100000"/>
              </a:lnSpc>
              <a:tabLst>
                <a:tab algn="l" pos="0"/>
              </a:tabLst>
            </a:pPr>
            <a:r>
              <a:rPr b="0" lang="es-ES" sz="1800" spc="-1" strike="noStrike">
                <a:solidFill>
                  <a:schemeClr val="lt1"/>
                </a:solidFill>
                <a:latin typeface="Arial"/>
                <a:ea typeface="Arial"/>
              </a:rPr>
              <a:t>La rama del saber que mayor utilización ha hecho del enfoque algorítmico es las matemáticas. Durante miles de años el ser humano se ha esforzado por abstraer la estructura de la solución de problemas con el fin de determinar claramente cuál es el camino seguro, preciso y rápido que lleva a esas soluciones.</a:t>
            </a:r>
            <a:endParaRPr b="0" lang="es-AR" sz="1800" spc="-1" strike="noStrike">
              <a:solidFill>
                <a:srgbClr val="000000"/>
              </a:solidFill>
              <a:latin typeface="Arial"/>
            </a:endParaRPr>
          </a:p>
          <a:p>
            <a:pPr>
              <a:lnSpc>
                <a:spcPct val="100000"/>
              </a:lnSpc>
              <a:tabLst>
                <a:tab algn="l" pos="0"/>
              </a:tabLst>
            </a:pPr>
            <a:endParaRPr b="0" lang="es-AR" sz="1800" spc="-1" strike="noStrike">
              <a:solidFill>
                <a:srgbClr val="000000"/>
              </a:solidFill>
              <a:latin typeface="Arial"/>
            </a:endParaRPr>
          </a:p>
          <a:p>
            <a:pPr>
              <a:lnSpc>
                <a:spcPct val="100000"/>
              </a:lnSpc>
              <a:tabLst>
                <a:tab algn="l" pos="0"/>
              </a:tabLst>
            </a:pPr>
            <a:r>
              <a:rPr b="0" lang="es-ES" sz="1800" spc="-1" strike="noStrike">
                <a:solidFill>
                  <a:schemeClr val="lt1"/>
                </a:solidFill>
                <a:latin typeface="Arial"/>
                <a:ea typeface="Arial"/>
              </a:rPr>
              <a:t>Son abundantes los ejemplos: máximo común divisor, teorema de Pitágoras, áreas de figuras geométricas, división, suma de números fraccionarios, etc. Todos estos algoritmos matemáticos independizan los datos iniciales del problema de la estructura de su solución, lo que permite su aplicación con diferentes conjuntos de datos iniciales (variables). </a:t>
            </a:r>
            <a:endParaRPr b="0" lang="es-AR" sz="1800" spc="-1" strike="noStrike">
              <a:solidFill>
                <a:srgbClr val="000000"/>
              </a:solidFill>
              <a:latin typeface="Arial"/>
            </a:endParaRPr>
          </a:p>
        </p:txBody>
      </p:sp>
      <p:sp>
        <p:nvSpPr>
          <p:cNvPr id="1042" name="Google Shape;1126;p81"/>
          <p:cNvSpPr/>
          <p:nvPr/>
        </p:nvSpPr>
        <p:spPr>
          <a:xfrm>
            <a:off x="0" y="0"/>
            <a:ext cx="1116504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Diseño de Algoritmos</a:t>
            </a:r>
            <a:endParaRPr b="0" lang="es-AR" sz="4400" spc="-1" strike="noStrike">
              <a:solidFill>
                <a:srgbClr val="000000"/>
              </a:solidFill>
              <a:latin typeface="Arial"/>
            </a:endParaRPr>
          </a:p>
        </p:txBody>
      </p:sp>
      <p:sp>
        <p:nvSpPr>
          <p:cNvPr id="1043" name="Google Shape;1127;p81"/>
          <p:cNvSpPr/>
          <p:nvPr/>
        </p:nvSpPr>
        <p:spPr>
          <a:xfrm>
            <a:off x="8617320" y="635076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0070c0"/>
                </a:solidFill>
                <a:latin typeface="Arial"/>
                <a:ea typeface="Arial"/>
              </a:rPr>
              <a:t>Problema | Algoritmo | Programa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44" name="Google Shape;450;p37"/>
          <p:cNvSpPr/>
          <p:nvPr/>
        </p:nvSpPr>
        <p:spPr>
          <a:xfrm>
            <a:off x="0" y="0"/>
            <a:ext cx="12191760" cy="6857640"/>
          </a:xfrm>
          <a:prstGeom prst="rect">
            <a:avLst/>
          </a:prstGeom>
          <a:solidFill>
            <a:srgbClr val="0c0c0c"/>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pic>
        <p:nvPicPr>
          <p:cNvPr id="545" name="Google Shape;451;p37" descr="Una carretera con coches&#10;&#10;Descripción generada automáticamente con confianza media"/>
          <p:cNvPicPr/>
          <p:nvPr/>
        </p:nvPicPr>
        <p:blipFill>
          <a:blip r:embed="rId1"/>
          <a:srcRect l="0" t="16831" r="-1" b="11021"/>
          <a:stretch/>
        </p:blipFill>
        <p:spPr>
          <a:xfrm>
            <a:off x="4547880" y="0"/>
            <a:ext cx="7643880" cy="3681000"/>
          </a:xfrm>
          <a:prstGeom prst="rect">
            <a:avLst/>
          </a:prstGeom>
          <a:ln w="0">
            <a:noFill/>
          </a:ln>
        </p:spPr>
      </p:pic>
      <p:pic>
        <p:nvPicPr>
          <p:cNvPr id="546" name="Google Shape;452;p37" descr="Comprender la psicología de un desarrollador de software"/>
          <p:cNvPicPr/>
          <p:nvPr/>
        </p:nvPicPr>
        <p:blipFill>
          <a:blip r:embed="rId2"/>
          <a:srcRect l="0" t="12114" r="4" b="0"/>
          <a:stretch/>
        </p:blipFill>
        <p:spPr>
          <a:xfrm>
            <a:off x="4547880" y="3681360"/>
            <a:ext cx="7643880" cy="3176280"/>
          </a:xfrm>
          <a:prstGeom prst="rect">
            <a:avLst/>
          </a:prstGeom>
          <a:ln w="0">
            <a:noFill/>
          </a:ln>
        </p:spPr>
      </p:pic>
      <p:sp>
        <p:nvSpPr>
          <p:cNvPr id="547" name="Google Shape;453;p37"/>
          <p:cNvSpPr/>
          <p:nvPr/>
        </p:nvSpPr>
        <p:spPr>
          <a:xfrm>
            <a:off x="0" y="0"/>
            <a:ext cx="12191760" cy="6857640"/>
          </a:xfrm>
          <a:prstGeom prst="rect">
            <a:avLst/>
          </a:prstGeom>
          <a:gradFill rotWithShape="0">
            <a:gsLst>
              <a:gs pos="0">
                <a:srgbClr val="0c0c0c"/>
              </a:gs>
              <a:gs pos="100000">
                <a:srgbClr val="0c0c0c">
                  <a:alpha val="0"/>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48" name="Google Shape;454;p37"/>
          <p:cNvSpPr/>
          <p:nvPr/>
        </p:nvSpPr>
        <p:spPr>
          <a:xfrm>
            <a:off x="352080" y="62640"/>
            <a:ext cx="8391600" cy="2387160"/>
          </a:xfrm>
          <a:prstGeom prst="rect">
            <a:avLst/>
          </a:prstGeom>
          <a:noFill/>
          <a:ln w="0">
            <a:noFill/>
          </a:ln>
        </p:spPr>
        <p:style>
          <a:lnRef idx="0"/>
          <a:fillRef idx="0"/>
          <a:effectRef idx="0"/>
          <a:fontRef idx="minor"/>
        </p:style>
        <p:txBody>
          <a:bodyPr anchor="b">
            <a:normAutofit/>
          </a:bodyPr>
          <a:p>
            <a:pPr>
              <a:lnSpc>
                <a:spcPct val="90000"/>
              </a:lnSpc>
              <a:tabLst>
                <a:tab algn="l" pos="0"/>
              </a:tabLst>
            </a:pPr>
            <a:r>
              <a:rPr b="0" lang="es-ES" sz="3900" spc="-1" strike="noStrike">
                <a:solidFill>
                  <a:schemeClr val="lt1"/>
                </a:solidFill>
                <a:latin typeface="Arial"/>
                <a:ea typeface="Arial"/>
              </a:rPr>
              <a:t>Como Convertirme en Desarrollador </a:t>
            </a:r>
            <a:br>
              <a:rPr sz="3900"/>
            </a:br>
            <a:r>
              <a:rPr b="0" lang="es-ES" sz="3900" spc="-1" strike="noStrike">
                <a:solidFill>
                  <a:schemeClr val="lt1"/>
                </a:solidFill>
                <a:latin typeface="Arial"/>
                <a:ea typeface="Arial"/>
              </a:rPr>
              <a:t>        (How to become into eveloper)</a:t>
            </a:r>
            <a:endParaRPr b="0" lang="es-AR" sz="3900" spc="-1" strike="noStrike">
              <a:solidFill>
                <a:srgbClr val="000000"/>
              </a:solidFill>
              <a:latin typeface="Arial"/>
            </a:endParaRPr>
          </a:p>
        </p:txBody>
      </p:sp>
      <p:cxnSp>
        <p:nvCxnSpPr>
          <p:cNvPr id="549" name="Google Shape;455;p37"/>
          <p:cNvCxnSpPr/>
          <p:nvPr/>
        </p:nvCxnSpPr>
        <p:spPr>
          <a:xfrm flipH="1">
            <a:off x="838080" y="3681360"/>
            <a:ext cx="11354040" cy="360"/>
          </a:xfrm>
          <a:prstGeom prst="straightConnector1">
            <a:avLst/>
          </a:prstGeom>
          <a:ln w="12700">
            <a:solidFill>
              <a:srgbClr val="0070c0"/>
            </a:solidFill>
            <a:miter/>
          </a:ln>
        </p:spPr>
      </p:cxn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Google Shape;1132;p82"/>
          <p:cNvSpPr/>
          <p:nvPr/>
        </p:nvSpPr>
        <p:spPr>
          <a:xfrm>
            <a:off x="597600" y="762480"/>
            <a:ext cx="801900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Algunos Tipos de Algoritmos</a:t>
            </a:r>
            <a:endParaRPr b="0" lang="es-AR" sz="4400" spc="-1" strike="noStrike">
              <a:solidFill>
                <a:srgbClr val="ffffff"/>
              </a:solidFill>
              <a:latin typeface="Arial"/>
            </a:endParaRPr>
          </a:p>
        </p:txBody>
      </p:sp>
      <p:pic>
        <p:nvPicPr>
          <p:cNvPr id="1045" name="Google Shape;1133;p82" descr=""/>
          <p:cNvPicPr/>
          <p:nvPr/>
        </p:nvPicPr>
        <p:blipFill>
          <a:blip r:embed="rId1"/>
          <a:stretch/>
        </p:blipFill>
        <p:spPr>
          <a:xfrm>
            <a:off x="2173680" y="2985120"/>
            <a:ext cx="4506120" cy="2874600"/>
          </a:xfrm>
          <a:prstGeom prst="rect">
            <a:avLst/>
          </a:prstGeom>
          <a:ln w="0">
            <a:noFill/>
          </a:ln>
        </p:spPr>
      </p:pic>
      <p:pic>
        <p:nvPicPr>
          <p:cNvPr id="1046" name="Google Shape;1134;p82" descr=""/>
          <p:cNvPicPr/>
          <p:nvPr/>
        </p:nvPicPr>
        <p:blipFill>
          <a:blip r:embed="rId2"/>
          <a:stretch/>
        </p:blipFill>
        <p:spPr>
          <a:xfrm>
            <a:off x="6977160" y="2985120"/>
            <a:ext cx="4447800" cy="2874600"/>
          </a:xfrm>
          <a:prstGeom prst="rect">
            <a:avLst/>
          </a:prstGeom>
          <a:ln w="0">
            <a:noFill/>
          </a:ln>
        </p:spPr>
      </p:pic>
      <p:pic>
        <p:nvPicPr>
          <p:cNvPr id="1047" name="Google Shape;1135;p82" descr=""/>
          <p:cNvPicPr/>
          <p:nvPr/>
        </p:nvPicPr>
        <p:blipFill>
          <a:blip r:embed="rId3"/>
          <a:stretch/>
        </p:blipFill>
        <p:spPr>
          <a:xfrm>
            <a:off x="8985240" y="762480"/>
            <a:ext cx="2176200" cy="1146600"/>
          </a:xfrm>
          <a:prstGeom prst="rect">
            <a:avLst/>
          </a:prstGeom>
          <a:ln w="0">
            <a:noFill/>
          </a:ln>
        </p:spPr>
      </p:pic>
      <p:sp>
        <p:nvSpPr>
          <p:cNvPr id="1048" name="Google Shape;1136;p82"/>
          <p:cNvSpPr/>
          <p:nvPr/>
        </p:nvSpPr>
        <p:spPr>
          <a:xfrm>
            <a:off x="8617320" y="635076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0070c0"/>
                </a:solidFill>
                <a:latin typeface="Arial"/>
                <a:ea typeface="Arial"/>
              </a:rPr>
              <a:t>Problema | Algoritmo | Programa</a:t>
            </a:r>
            <a:endParaRPr b="0" lang="es-AR" sz="1800" spc="-1" strike="noStrike">
              <a:solidFill>
                <a:srgbClr val="ffffff"/>
              </a:solidFill>
              <a:latin typeface="Arial"/>
            </a:endParaRPr>
          </a:p>
        </p:txBody>
      </p:sp>
      <p:cxnSp>
        <p:nvCxnSpPr>
          <p:cNvPr id="1049" name="Google Shape;1137;p82"/>
          <p:cNvCxnSpPr/>
          <p:nvPr/>
        </p:nvCxnSpPr>
        <p:spPr>
          <a:xfrm flipH="1">
            <a:off x="0" y="1783080"/>
            <a:ext cx="8617320" cy="360"/>
          </a:xfrm>
          <a:prstGeom prst="straightConnector1">
            <a:avLst/>
          </a:prstGeom>
          <a:ln w="38100">
            <a:solidFill>
              <a:srgbClr val="04a8c3"/>
            </a:solidFill>
            <a:miter/>
          </a:ln>
        </p:spPr>
      </p:cxn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0" name="Google Shape;1142;p83" descr=""/>
          <p:cNvPicPr/>
          <p:nvPr/>
        </p:nvPicPr>
        <p:blipFill>
          <a:blip r:embed="rId1"/>
          <a:stretch/>
        </p:blipFill>
        <p:spPr>
          <a:xfrm>
            <a:off x="-141120" y="0"/>
            <a:ext cx="12332520" cy="685764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1" name="Google Shape;1147;p84" descr=""/>
          <p:cNvPicPr/>
          <p:nvPr/>
        </p:nvPicPr>
        <p:blipFill>
          <a:blip r:embed="rId1"/>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Google Shape;1152;p85"/>
          <p:cNvSpPr/>
          <p:nvPr/>
        </p:nvSpPr>
        <p:spPr>
          <a:xfrm>
            <a:off x="5688360" y="990720"/>
            <a:ext cx="6217560" cy="5089680"/>
          </a:xfrm>
          <a:prstGeom prst="rect">
            <a:avLst/>
          </a:prstGeom>
          <a:solidFill>
            <a:srgbClr val="38475a">
              <a:alpha val="88000"/>
            </a:srgb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53" name="Google Shape;1153;p85"/>
          <p:cNvSpPr/>
          <p:nvPr/>
        </p:nvSpPr>
        <p:spPr>
          <a:xfrm>
            <a:off x="430560" y="952560"/>
            <a:ext cx="4941000" cy="5737320"/>
          </a:xfrm>
          <a:prstGeom prst="rect">
            <a:avLst/>
          </a:prstGeom>
          <a:solidFill>
            <a:srgbClr val="38475a">
              <a:alpha val="88000"/>
            </a:srgb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54" name="Google Shape;1154;p85"/>
          <p:cNvSpPr/>
          <p:nvPr/>
        </p:nvSpPr>
        <p:spPr>
          <a:xfrm>
            <a:off x="858240" y="1054080"/>
            <a:ext cx="4459320" cy="14770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Diagrama de flujo</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Representación gráfica de un algoritmo.</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Muestra gráficamente los pasos que se deben seguir para lograr la solución</a:t>
            </a:r>
            <a:endParaRPr b="0" lang="es-AR" sz="1800" spc="-1" strike="noStrike">
              <a:solidFill>
                <a:srgbClr val="ffffff"/>
              </a:solidFill>
              <a:latin typeface="Arial"/>
            </a:endParaRPr>
          </a:p>
        </p:txBody>
      </p:sp>
      <p:pic>
        <p:nvPicPr>
          <p:cNvPr id="1055" name="Google Shape;1155;p85" descr=""/>
          <p:cNvPicPr/>
          <p:nvPr/>
        </p:nvPicPr>
        <p:blipFill>
          <a:blip r:embed="rId1"/>
          <a:stretch/>
        </p:blipFill>
        <p:spPr>
          <a:xfrm>
            <a:off x="934200" y="3086280"/>
            <a:ext cx="3902760" cy="3125880"/>
          </a:xfrm>
          <a:prstGeom prst="rect">
            <a:avLst/>
          </a:prstGeom>
          <a:ln w="0">
            <a:noFill/>
          </a:ln>
        </p:spPr>
      </p:pic>
      <p:sp>
        <p:nvSpPr>
          <p:cNvPr id="1056" name="Google Shape;1156;p85"/>
          <p:cNvSpPr/>
          <p:nvPr/>
        </p:nvSpPr>
        <p:spPr>
          <a:xfrm>
            <a:off x="5743080" y="963720"/>
            <a:ext cx="6095520" cy="17539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1" lang="es-ES" sz="1800" spc="-1" strike="noStrike">
                <a:solidFill>
                  <a:schemeClr val="lt1"/>
                </a:solidFill>
                <a:latin typeface="Arial"/>
                <a:ea typeface="Arial"/>
              </a:rPr>
              <a:t>Pseudocódigo</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 </a:t>
            </a:r>
            <a:endParaRPr b="0" lang="es-AR" sz="1800" spc="-1" strike="noStrike">
              <a:solidFill>
                <a:srgbClr val="ffffff"/>
              </a:solidFill>
              <a:latin typeface="Arial"/>
            </a:endParaRPr>
          </a:p>
          <a:p>
            <a:pPr>
              <a:lnSpc>
                <a:spcPct val="100000"/>
              </a:lnSpc>
              <a:tabLst>
                <a:tab algn="l" pos="0"/>
              </a:tabLst>
            </a:pPr>
            <a:r>
              <a:rPr b="0" lang="es-ES" sz="1800" spc="-1" strike="noStrike">
                <a:solidFill>
                  <a:schemeClr val="lt1"/>
                </a:solidFill>
                <a:latin typeface="Arial"/>
                <a:ea typeface="Arial"/>
              </a:rPr>
              <a:t>También conocido como lenguaje de especificaciones de algoritmos. Herramienta de programación en la que las instrucciones se escriben en palabras similares al inglés o español.</a:t>
            </a:r>
            <a:endParaRPr b="0" lang="es-AR" sz="1800" spc="-1" strike="noStrike">
              <a:solidFill>
                <a:srgbClr val="ffffff"/>
              </a:solidFill>
              <a:latin typeface="Arial"/>
            </a:endParaRPr>
          </a:p>
        </p:txBody>
      </p:sp>
      <p:pic>
        <p:nvPicPr>
          <p:cNvPr id="1057" name="Google Shape;1157;p85" descr=""/>
          <p:cNvPicPr/>
          <p:nvPr/>
        </p:nvPicPr>
        <p:blipFill>
          <a:blip r:embed="rId2"/>
          <a:stretch/>
        </p:blipFill>
        <p:spPr>
          <a:xfrm>
            <a:off x="6161760" y="3403080"/>
            <a:ext cx="5360760" cy="2260080"/>
          </a:xfrm>
          <a:prstGeom prst="rect">
            <a:avLst/>
          </a:prstGeom>
          <a:ln w="0">
            <a:noFill/>
          </a:ln>
        </p:spPr>
      </p:pic>
      <p:sp>
        <p:nvSpPr>
          <p:cNvPr id="1058" name="Google Shape;1158;p85"/>
          <p:cNvSpPr/>
          <p:nvPr/>
        </p:nvSpPr>
        <p:spPr>
          <a:xfrm>
            <a:off x="-1612080" y="-24120"/>
            <a:ext cx="13755600" cy="102060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1" lang="es-ES" sz="4400" spc="-1" strike="noStrike">
                <a:solidFill>
                  <a:schemeClr val="lt1"/>
                </a:solidFill>
                <a:latin typeface="Arial"/>
                <a:ea typeface="Arial"/>
              </a:rPr>
              <a:t>Herramientas de Construcción de Algoritmos</a:t>
            </a:r>
            <a:endParaRPr b="0" lang="es-AR" sz="4400" spc="-1" strike="noStrike">
              <a:solidFill>
                <a:srgbClr val="ffffff"/>
              </a:solidFill>
              <a:latin typeface="Arial"/>
            </a:endParaRPr>
          </a:p>
        </p:txBody>
      </p:sp>
      <p:sp>
        <p:nvSpPr>
          <p:cNvPr id="1059" name="Google Shape;1159;p85"/>
          <p:cNvSpPr/>
          <p:nvPr/>
        </p:nvSpPr>
        <p:spPr>
          <a:xfrm>
            <a:off x="8617320" y="6350760"/>
            <a:ext cx="3558600" cy="3654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800" spc="-1" strike="noStrike">
                <a:solidFill>
                  <a:srgbClr val="0070c0"/>
                </a:solidFill>
                <a:latin typeface="Arial"/>
                <a:ea typeface="Arial"/>
              </a:rPr>
              <a:t>Problema | Algoritmo | Programa</a:t>
            </a:r>
            <a:endParaRPr b="0" lang="es-AR"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0" name="Google Shape;1164;p86" descr=""/>
          <p:cNvPicPr/>
          <p:nvPr/>
        </p:nvPicPr>
        <p:blipFill>
          <a:blip r:embed="rId1"/>
          <a:stretch/>
        </p:blipFill>
        <p:spPr>
          <a:xfrm>
            <a:off x="20520" y="0"/>
            <a:ext cx="12151080" cy="6857640"/>
          </a:xfrm>
          <a:prstGeom prst="rect">
            <a:avLst/>
          </a:prstGeom>
          <a:ln w="0">
            <a:noFill/>
          </a:ln>
        </p:spPr>
      </p:pic>
      <p:sp>
        <p:nvSpPr>
          <p:cNvPr id="1061" name="Google Shape;1165;p86"/>
          <p:cNvSpPr/>
          <p:nvPr/>
        </p:nvSpPr>
        <p:spPr>
          <a:xfrm>
            <a:off x="4219920" y="2349360"/>
            <a:ext cx="9753120" cy="1689120"/>
          </a:xfrm>
          <a:prstGeom prst="rect">
            <a:avLst/>
          </a:prstGeom>
          <a:solidFill>
            <a:srgbClr val="495f80">
              <a:alpha val="32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62" name="Google Shape;1166;p86"/>
          <p:cNvSpPr/>
          <p:nvPr/>
        </p:nvSpPr>
        <p:spPr>
          <a:xfrm>
            <a:off x="10077480" y="2419920"/>
            <a:ext cx="154764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6</a:t>
            </a:r>
            <a:endParaRPr b="0" lang="es-AR" sz="8800" spc="-1" strike="noStrike">
              <a:solidFill>
                <a:srgbClr val="ffffff"/>
              </a:solidFill>
              <a:latin typeface="Arial"/>
            </a:endParaRPr>
          </a:p>
        </p:txBody>
      </p:sp>
      <p:sp>
        <p:nvSpPr>
          <p:cNvPr id="1063" name="Google Shape;1167;p86"/>
          <p:cNvSpPr/>
          <p:nvPr/>
        </p:nvSpPr>
        <p:spPr>
          <a:xfrm>
            <a:off x="7705080" y="643104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ISFT n151 – Algoritmos y Estructuras de Datos</a:t>
            </a:r>
            <a:endParaRPr b="0" lang="es-AR" sz="1600" spc="-1" strike="noStrike">
              <a:solidFill>
                <a:srgbClr val="000000"/>
              </a:solidFill>
              <a:latin typeface="Arial"/>
            </a:endParaRPr>
          </a:p>
        </p:txBody>
      </p:sp>
      <p:sp>
        <p:nvSpPr>
          <p:cNvPr id="1064" name="Google Shape;1168;p86"/>
          <p:cNvSpPr/>
          <p:nvPr/>
        </p:nvSpPr>
        <p:spPr>
          <a:xfrm>
            <a:off x="4091400" y="2349360"/>
            <a:ext cx="5748840" cy="1549440"/>
          </a:xfrm>
          <a:prstGeom prst="rect">
            <a:avLst/>
          </a:prstGeom>
          <a:noFill/>
          <a:ln w="0">
            <a:noFill/>
          </a:ln>
        </p:spPr>
        <p:style>
          <a:lnRef idx="0"/>
          <a:fillRef idx="0"/>
          <a:effectRef idx="0"/>
          <a:fontRef idx="minor"/>
        </p:style>
        <p:txBody>
          <a:bodyPr anchor="ctr">
            <a:noAutofit/>
          </a:bodyPr>
          <a:p>
            <a:pPr algn="r">
              <a:lnSpc>
                <a:spcPct val="100000"/>
              </a:lnSpc>
              <a:tabLst>
                <a:tab algn="l" pos="0"/>
              </a:tabLst>
            </a:pPr>
            <a:r>
              <a:rPr b="0" lang="es-ES" sz="4000" spc="-1" strike="noStrike">
                <a:solidFill>
                  <a:schemeClr val="lt1"/>
                </a:solidFill>
                <a:latin typeface="Arial"/>
                <a:ea typeface="Arial"/>
              </a:rPr>
              <a:t>Ingeniería de Software.</a:t>
            </a:r>
            <a:br>
              <a:rPr sz="4000"/>
            </a:br>
            <a:r>
              <a:rPr b="0" lang="es-ES" sz="1800" spc="-1" strike="noStrike">
                <a:solidFill>
                  <a:srgbClr val="7fc9ff"/>
                </a:solidFill>
                <a:latin typeface="Arial"/>
                <a:ea typeface="Arial"/>
              </a:rPr>
              <a:t>Sobre Procesos y Calidad</a:t>
            </a:r>
            <a:r>
              <a:rPr b="0" lang="es-ES" sz="1800" spc="-1" strike="noStrike">
                <a:solidFill>
                  <a:schemeClr val="lt1"/>
                </a:solidFill>
                <a:latin typeface="Arial"/>
                <a:ea typeface="Arial"/>
              </a:rPr>
              <a:t>.</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5" name="Google Shape;1173;p87" descr=""/>
          <p:cNvPicPr/>
          <p:nvPr/>
        </p:nvPicPr>
        <p:blipFill>
          <a:blip r:embed="rId1"/>
          <a:stretch/>
        </p:blipFill>
        <p:spPr>
          <a:xfrm>
            <a:off x="20520" y="0"/>
            <a:ext cx="12151080" cy="6857640"/>
          </a:xfrm>
          <a:prstGeom prst="rect">
            <a:avLst/>
          </a:prstGeom>
          <a:ln w="0">
            <a:noFill/>
          </a:ln>
        </p:spPr>
      </p:pic>
      <p:sp>
        <p:nvSpPr>
          <p:cNvPr id="1066" name="Google Shape;1174;p87"/>
          <p:cNvSpPr/>
          <p:nvPr/>
        </p:nvSpPr>
        <p:spPr>
          <a:xfrm>
            <a:off x="4161960" y="2214000"/>
            <a:ext cx="8029440" cy="1685880"/>
          </a:xfrm>
          <a:prstGeom prst="rect">
            <a:avLst/>
          </a:prstGeom>
          <a:gradFill rotWithShape="0">
            <a:gsLst>
              <a:gs pos="58000">
                <a:srgbClr val="0094ff">
                  <a:alpha val="70196"/>
                </a:srgbClr>
              </a:gs>
              <a:gs pos="100000">
                <a:srgbClr val="384963"/>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67" name="Google Shape;1175;p87"/>
          <p:cNvSpPr/>
          <p:nvPr/>
        </p:nvSpPr>
        <p:spPr>
          <a:xfrm>
            <a:off x="5888160" y="4128480"/>
            <a:ext cx="6093000" cy="201132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0" lang="es-ES" sz="1800" spc="-1" strike="noStrike">
                <a:solidFill>
                  <a:srgbClr val="f2f2f2"/>
                </a:solidFill>
                <a:latin typeface="Arial"/>
                <a:ea typeface="Arial"/>
              </a:rPr>
              <a:t>La ingeniería de software es una disciplina que se enfoca en la aplicación de principios de ingeniería al diseño, desarrollo, mantenimiento y gestión de software. </a:t>
            </a:r>
            <a:endParaRPr b="0" lang="es-AR" sz="1800" spc="-1" strike="noStrike">
              <a:solidFill>
                <a:srgbClr val="000000"/>
              </a:solidFill>
              <a:latin typeface="Arial"/>
            </a:endParaRPr>
          </a:p>
          <a:p>
            <a:pPr algn="r">
              <a:lnSpc>
                <a:spcPct val="100000"/>
              </a:lnSpc>
              <a:tabLst>
                <a:tab algn="l" pos="0"/>
              </a:tabLst>
            </a:pPr>
            <a:br>
              <a:rPr sz="1800"/>
            </a:br>
            <a:r>
              <a:rPr b="0" lang="es-ES" sz="1800" spc="-1" strike="noStrike">
                <a:solidFill>
                  <a:srgbClr val="f2f2f2"/>
                </a:solidFill>
                <a:latin typeface="Arial"/>
                <a:ea typeface="Arial"/>
              </a:rPr>
              <a:t>Se centra en métodos sistemáticos, herramientas y procesos para producir software de alta calidad de manera eficiente y efectiva.</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8" name="Google Shape;1180;p88" descr=""/>
          <p:cNvPicPr/>
          <p:nvPr/>
        </p:nvPicPr>
        <p:blipFill>
          <a:blip r:embed="rId1"/>
          <a:stretch/>
        </p:blipFill>
        <p:spPr>
          <a:xfrm>
            <a:off x="20520" y="0"/>
            <a:ext cx="12151080" cy="6857640"/>
          </a:xfrm>
          <a:prstGeom prst="rect">
            <a:avLst/>
          </a:prstGeom>
          <a:ln w="0">
            <a:noFill/>
          </a:ln>
        </p:spPr>
      </p:pic>
      <p:pic>
        <p:nvPicPr>
          <p:cNvPr id="1069" name="Google Shape;1181;p88" descr=""/>
          <p:cNvPicPr/>
          <p:nvPr/>
        </p:nvPicPr>
        <p:blipFill>
          <a:blip r:embed="rId2"/>
          <a:stretch/>
        </p:blipFill>
        <p:spPr>
          <a:xfrm>
            <a:off x="2662560" y="868680"/>
            <a:ext cx="3632760" cy="2235240"/>
          </a:xfrm>
          <a:prstGeom prst="rect">
            <a:avLst/>
          </a:prstGeom>
          <a:ln w="0">
            <a:noFill/>
          </a:ln>
        </p:spPr>
      </p:pic>
      <p:sp>
        <p:nvSpPr>
          <p:cNvPr id="1070" name="Google Shape;1182;p88"/>
          <p:cNvSpPr/>
          <p:nvPr/>
        </p:nvSpPr>
        <p:spPr>
          <a:xfrm>
            <a:off x="5817600" y="1735560"/>
            <a:ext cx="6246000" cy="4798440"/>
          </a:xfrm>
          <a:prstGeom prst="rect">
            <a:avLst/>
          </a:prstGeom>
          <a:solidFill>
            <a:schemeClr val="accent1">
              <a:alpha val="40000"/>
            </a:schemeClr>
          </a:solidFill>
          <a:ln w="12700">
            <a:solidFill>
              <a:srgbClr val="00518c"/>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071" name="Google Shape;1183;p88"/>
          <p:cNvSpPr/>
          <p:nvPr/>
        </p:nvSpPr>
        <p:spPr>
          <a:xfrm>
            <a:off x="6741360" y="308160"/>
            <a:ext cx="5306400" cy="830520"/>
          </a:xfrm>
          <a:prstGeom prst="rect">
            <a:avLst/>
          </a:prstGeom>
          <a:noFill/>
          <a:ln w="0">
            <a:noFill/>
          </a:ln>
        </p:spPr>
        <p:style>
          <a:lnRef idx="0"/>
          <a:fillRef idx="0"/>
          <a:effectRef idx="0"/>
          <a:fontRef idx="minor"/>
        </p:style>
        <p:txBody>
          <a:bodyPr anchor="t">
            <a:noAutofit/>
          </a:bodyPr>
          <a:p>
            <a:pPr algn="r">
              <a:lnSpc>
                <a:spcPct val="100000"/>
              </a:lnSpc>
              <a:tabLst>
                <a:tab algn="l" pos="0"/>
              </a:tabLst>
            </a:pPr>
            <a:r>
              <a:rPr b="1" lang="es-ES" sz="2400" spc="-1" strike="noStrike">
                <a:solidFill>
                  <a:schemeClr val="lt1"/>
                </a:solidFill>
                <a:latin typeface="Arial"/>
                <a:ea typeface="Arial"/>
              </a:rPr>
              <a:t>ASPECTOS IMPORTANTES DE LA </a:t>
            </a:r>
            <a:endParaRPr b="0" lang="es-AR" sz="2400" spc="-1" strike="noStrike">
              <a:solidFill>
                <a:srgbClr val="000000"/>
              </a:solidFill>
              <a:latin typeface="Arial"/>
            </a:endParaRPr>
          </a:p>
          <a:p>
            <a:pPr algn="r">
              <a:lnSpc>
                <a:spcPct val="100000"/>
              </a:lnSpc>
              <a:tabLst>
                <a:tab algn="l" pos="0"/>
              </a:tabLst>
            </a:pPr>
            <a:r>
              <a:rPr b="1" lang="es-ES" sz="2400" spc="-1" strike="noStrike">
                <a:solidFill>
                  <a:schemeClr val="lt1"/>
                </a:solidFill>
                <a:latin typeface="Arial"/>
                <a:ea typeface="Arial"/>
              </a:rPr>
              <a:t>INGENIERÍA DE SOFTWARE </a:t>
            </a:r>
            <a:endParaRPr b="0" lang="es-AR" sz="2400" spc="-1" strike="noStrike">
              <a:solidFill>
                <a:srgbClr val="000000"/>
              </a:solidFill>
              <a:latin typeface="Arial"/>
            </a:endParaRPr>
          </a:p>
        </p:txBody>
      </p:sp>
      <p:sp>
        <p:nvSpPr>
          <p:cNvPr id="1072" name="Google Shape;1184;p88"/>
          <p:cNvSpPr/>
          <p:nvPr/>
        </p:nvSpPr>
        <p:spPr>
          <a:xfrm>
            <a:off x="6092280" y="2284560"/>
            <a:ext cx="5830200" cy="397008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800" spc="-1" strike="noStrike">
                <a:solidFill>
                  <a:schemeClr val="lt1"/>
                </a:solidFill>
                <a:latin typeface="Arial"/>
                <a:ea typeface="Arial"/>
              </a:rPr>
              <a:t>De acuerdo con (SOMMERVILLE), un modelo del proceso del software es una representación abstracta de un proceso del software. Cada modelo de proceso representa un proceso desde una perspectiva particular, y así proporciona sólo información parcial sobre ese proceso. Por otro lado, se especifica que los modelos generales no son descripciones definitivas de los procesos del software, mas bien, son abstracciones de los procesos que se pueden utilizar para explicar diferentes enfoques para el desarrollo de software. Puede pensarse en ellos como marcos de trabajo del proceso que pueden ser extendidos y adaptados para crear procesos más específicos de ingeniería del software.</a:t>
            </a:r>
            <a:endParaRPr b="0" lang="es-AR" sz="1800" spc="-1" strike="noStrike">
              <a:solidFill>
                <a:srgbClr val="000000"/>
              </a:solidFill>
              <a:latin typeface="Arial"/>
            </a:endParaRPr>
          </a:p>
        </p:txBody>
      </p:sp>
      <p:sp>
        <p:nvSpPr>
          <p:cNvPr id="1073" name="Google Shape;1185;p88"/>
          <p:cNvSpPr/>
          <p:nvPr/>
        </p:nvSpPr>
        <p:spPr>
          <a:xfrm rot="10800000">
            <a:off x="-32040" y="1751040"/>
            <a:ext cx="5222520" cy="1066680"/>
          </a:xfrm>
          <a:prstGeom prst="rect">
            <a:avLst/>
          </a:prstGeom>
          <a:gradFill rotWithShape="0">
            <a:gsLst>
              <a:gs pos="58000">
                <a:srgbClr val="0094ff">
                  <a:alpha val="70196"/>
                </a:srgbClr>
              </a:gs>
              <a:gs pos="100000">
                <a:srgbClr val="0094ff">
                  <a:alpha val="0"/>
                </a:srgbClr>
              </a:gs>
            </a:gsLst>
            <a:lin ang="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pic>
        <p:nvPicPr>
          <p:cNvPr id="1074" name="Google Shape;1186;p88" descr=""/>
          <p:cNvPicPr/>
          <p:nvPr/>
        </p:nvPicPr>
        <p:blipFill>
          <a:blip r:embed="rId3"/>
          <a:stretch/>
        </p:blipFill>
        <p:spPr>
          <a:xfrm>
            <a:off x="749520" y="4035600"/>
            <a:ext cx="4128120" cy="162576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075" name="Google Shape;1191;p89" descr=""/>
          <p:cNvPicPr/>
          <p:nvPr/>
        </p:nvPicPr>
        <p:blipFill>
          <a:blip r:embed="rId2"/>
          <a:stretch/>
        </p:blipFill>
        <p:spPr>
          <a:xfrm>
            <a:off x="20520" y="0"/>
            <a:ext cx="12151080" cy="6857640"/>
          </a:xfrm>
          <a:prstGeom prst="rect">
            <a:avLst/>
          </a:prstGeom>
          <a:ln w="0">
            <a:noFill/>
          </a:ln>
        </p:spPr>
      </p:pic>
      <p:sp>
        <p:nvSpPr>
          <p:cNvPr id="1076" name="Google Shape;1192;p89"/>
          <p:cNvSpPr/>
          <p:nvPr/>
        </p:nvSpPr>
        <p:spPr>
          <a:xfrm>
            <a:off x="1233720" y="581760"/>
            <a:ext cx="10006920" cy="5176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Metodologías de desarrollo de software: ¿qué son?</a:t>
            </a:r>
            <a:endParaRPr b="0" lang="es-AR" sz="2800" spc="-1" strike="noStrike">
              <a:solidFill>
                <a:srgbClr val="000000"/>
              </a:solidFill>
              <a:latin typeface="Arial"/>
            </a:endParaRPr>
          </a:p>
        </p:txBody>
      </p:sp>
      <p:sp>
        <p:nvSpPr>
          <p:cNvPr id="1077" name="Google Shape;1193;p89"/>
          <p:cNvSpPr/>
          <p:nvPr/>
        </p:nvSpPr>
        <p:spPr>
          <a:xfrm>
            <a:off x="4556160" y="1259280"/>
            <a:ext cx="7106040" cy="49582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600" spc="-1" strike="noStrike">
                <a:solidFill>
                  <a:srgbClr val="f2f2f2"/>
                </a:solidFill>
                <a:latin typeface="Arial"/>
                <a:ea typeface="Arial"/>
              </a:rPr>
              <a:t>Las metodologías de desarrollo de software se utilizan en el ámbito de la programación, entre otros, con el objetivo de trabajar en equipo de manera organizada. Estas metodologías han ido evolucionando a lo largo del tiempo, pasando de ser un mero trámite de organización a ser una base importantísima a la hora de desarrollar software de una manera productiva y eficaz.</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En las últimas décadas, las metodologías ágiles de desarrollo de software se han impuesto sobre las demás, tal como indica el último estudio de Project Manager Institute (PMI), que señala que el 71 % de las empresas de ingeniería de software utiliza estas metodologías. Por lo tanto, si quieres dedicar tu carrera profesional al desarrollo de software, deberás aprender cómo funcionan las metodologías ágiles.</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Algunas empresas siguen usando metodologías tradicionales de desarrollo de software, que pueden seguir siendo válidas en función del proyecto y de la empresa. Sea como sea, emplear metodologías de desarrollo de software es imprescindibles en el ámbito de la programación y similares para generar software de alta calidad.</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p:txBody>
      </p:sp>
      <p:pic>
        <p:nvPicPr>
          <p:cNvPr id="1078" name="Google Shape;1194;p89" descr="The importance of Software development to society &amp; Examples"/>
          <p:cNvPicPr/>
          <p:nvPr/>
        </p:nvPicPr>
        <p:blipFill>
          <a:blip r:embed="rId3"/>
          <a:stretch/>
        </p:blipFill>
        <p:spPr>
          <a:xfrm>
            <a:off x="365760" y="2459520"/>
            <a:ext cx="3989880" cy="223416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1079" name="Google Shape;1199;p90" descr=""/>
          <p:cNvPicPr/>
          <p:nvPr/>
        </p:nvPicPr>
        <p:blipFill>
          <a:blip r:embed="rId2"/>
          <a:stretch/>
        </p:blipFill>
        <p:spPr>
          <a:xfrm>
            <a:off x="0" y="0"/>
            <a:ext cx="12151080" cy="6857640"/>
          </a:xfrm>
          <a:prstGeom prst="rect">
            <a:avLst/>
          </a:prstGeom>
          <a:ln w="0">
            <a:noFill/>
          </a:ln>
        </p:spPr>
      </p:pic>
      <p:sp>
        <p:nvSpPr>
          <p:cNvPr id="1080" name="Google Shape;1200;p90"/>
          <p:cNvSpPr/>
          <p:nvPr/>
        </p:nvSpPr>
        <p:spPr>
          <a:xfrm>
            <a:off x="3352320" y="1523880"/>
            <a:ext cx="10006920" cy="51768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Metodologías de desarrollo de software: ¿qué son?</a:t>
            </a:r>
            <a:endParaRPr b="0" lang="es-AR" sz="2800" spc="-1" strike="noStrike">
              <a:solidFill>
                <a:srgbClr val="000000"/>
              </a:solidFill>
              <a:latin typeface="Arial"/>
            </a:endParaRPr>
          </a:p>
        </p:txBody>
      </p:sp>
      <p:sp>
        <p:nvSpPr>
          <p:cNvPr id="1081" name="Google Shape;1201;p90"/>
          <p:cNvSpPr/>
          <p:nvPr/>
        </p:nvSpPr>
        <p:spPr>
          <a:xfrm>
            <a:off x="5155200" y="2210040"/>
            <a:ext cx="6696000" cy="203796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¿Qué es una metodología de desarrollo de software?</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Las metodologías de desarrollo de software son un conjunto de técnicas y métodos organizativos que se aplican para diseñar soluciones de software informático. El objetivo de las distintas metodologías es el de intentar organizar los equipos de trabajo para que estos desarrollen las funciones de un programa de la mejor manera posible.</a:t>
            </a:r>
            <a:endParaRPr b="0" lang="es-AR" sz="1600" spc="-1" strike="noStrike">
              <a:solidFill>
                <a:srgbClr val="000000"/>
              </a:solidFill>
              <a:latin typeface="Arial"/>
            </a:endParaRPr>
          </a:p>
        </p:txBody>
      </p:sp>
      <p:sp>
        <p:nvSpPr>
          <p:cNvPr id="1082" name="Google Shape;1202;p90"/>
          <p:cNvSpPr/>
          <p:nvPr/>
        </p:nvSpPr>
        <p:spPr>
          <a:xfrm>
            <a:off x="5155200" y="4272120"/>
            <a:ext cx="6841800" cy="2037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1600" spc="-1" strike="noStrike">
                <a:solidFill>
                  <a:srgbClr val="f2f2f2"/>
                </a:solidFill>
                <a:latin typeface="Arial"/>
                <a:ea typeface="Arial"/>
              </a:rPr>
              <a:t>¿Qué tipos de metodologías de desarrollo de software existen?</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En la actualidad se pueden diferenciar dos grandes grupos de metodologías de desarrollo de software: </a:t>
            </a:r>
            <a:br>
              <a:rPr sz="1600"/>
            </a:br>
            <a:endParaRPr b="0" lang="es-AR" sz="1600" spc="-1" strike="noStrike">
              <a:solidFill>
                <a:srgbClr val="000000"/>
              </a:solidFill>
              <a:latin typeface="Arial"/>
            </a:endParaRPr>
          </a:p>
          <a:p>
            <a:pPr marL="285840" indent="-285840">
              <a:lnSpc>
                <a:spcPct val="100000"/>
              </a:lnSpc>
              <a:buClr>
                <a:srgbClr val="f2f2f2"/>
              </a:buClr>
              <a:buFont typeface="Arial"/>
              <a:buChar char="•"/>
              <a:tabLst>
                <a:tab algn="l" pos="0"/>
              </a:tabLst>
            </a:pPr>
            <a:r>
              <a:rPr b="0" lang="es-ES" sz="1600" spc="-1" strike="noStrike">
                <a:solidFill>
                  <a:srgbClr val="f2f2f2"/>
                </a:solidFill>
                <a:latin typeface="Arial"/>
                <a:ea typeface="Arial"/>
              </a:rPr>
              <a:t>Las Tradicionales. L</a:t>
            </a:r>
            <a:endParaRPr b="0" lang="es-AR" sz="1600" spc="-1" strike="noStrike">
              <a:solidFill>
                <a:srgbClr val="000000"/>
              </a:solidFill>
              <a:latin typeface="Arial"/>
            </a:endParaRPr>
          </a:p>
          <a:p>
            <a:pPr marL="285840" indent="-285840">
              <a:lnSpc>
                <a:spcPct val="100000"/>
              </a:lnSpc>
              <a:buClr>
                <a:srgbClr val="f2f2f2"/>
              </a:buClr>
              <a:buFont typeface="Arial"/>
              <a:buChar char="•"/>
              <a:tabLst>
                <a:tab algn="l" pos="0"/>
              </a:tabLst>
            </a:pPr>
            <a:r>
              <a:rPr b="0" lang="es-ES" sz="1600" spc="-1" strike="noStrike">
                <a:solidFill>
                  <a:srgbClr val="f2f2f2"/>
                </a:solidFill>
                <a:latin typeface="Arial"/>
                <a:ea typeface="Arial"/>
              </a:rPr>
              <a:t>Las Agiles </a:t>
            </a:r>
            <a:endParaRPr b="0" lang="es-AR" sz="1600" spc="-1" strike="noStrike">
              <a:solidFill>
                <a:srgbClr val="000000"/>
              </a:solidFill>
              <a:latin typeface="Arial"/>
            </a:endParaRPr>
          </a:p>
          <a:p>
            <a:pPr>
              <a:lnSpc>
                <a:spcPct val="100000"/>
              </a:lnSpc>
              <a:tabLst>
                <a:tab algn="l" pos="0"/>
              </a:tabLst>
            </a:pPr>
            <a:br>
              <a:rPr sz="1600"/>
            </a:br>
            <a:r>
              <a:rPr b="0" lang="es-ES" sz="1600" spc="-1" strike="noStrike">
                <a:solidFill>
                  <a:srgbClr val="f2f2f2"/>
                </a:solidFill>
                <a:latin typeface="Arial"/>
                <a:ea typeface="Arial"/>
              </a:rPr>
              <a:t> </a:t>
            </a:r>
            <a:r>
              <a:rPr b="0" lang="es-ES" sz="1600" spc="-1" strike="noStrike">
                <a:solidFill>
                  <a:srgbClr val="f2f2f2"/>
                </a:solidFill>
                <a:latin typeface="Arial"/>
                <a:ea typeface="Arial"/>
              </a:rPr>
              <a:t>A continuación, se explican las características de cada una de ellas.</a:t>
            </a:r>
            <a:endParaRPr b="0" lang="es-AR" sz="1600" spc="-1" strike="noStrike">
              <a:solidFill>
                <a:srgbClr val="000000"/>
              </a:solidFill>
              <a:latin typeface="Arial"/>
            </a:endParaRPr>
          </a:p>
        </p:txBody>
      </p:sp>
      <p:pic>
        <p:nvPicPr>
          <p:cNvPr id="1083" name="Google Shape;1203;p90" descr="Embedded Software Development and Programming - Corporate Vision Magazine"/>
          <p:cNvPicPr/>
          <p:nvPr/>
        </p:nvPicPr>
        <p:blipFill>
          <a:blip r:embed="rId3"/>
          <a:stretch/>
        </p:blipFill>
        <p:spPr>
          <a:xfrm>
            <a:off x="0" y="4707000"/>
            <a:ext cx="3884760" cy="217512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4" name="Google Shape;1208;p91" descr=""/>
          <p:cNvPicPr/>
          <p:nvPr/>
        </p:nvPicPr>
        <p:blipFill>
          <a:blip r:embed="rId1"/>
          <a:stretch/>
        </p:blipFill>
        <p:spPr>
          <a:xfrm>
            <a:off x="20520" y="0"/>
            <a:ext cx="12151080" cy="6857640"/>
          </a:xfrm>
          <a:prstGeom prst="rect">
            <a:avLst/>
          </a:prstGeom>
          <a:ln w="0">
            <a:noFill/>
          </a:ln>
        </p:spPr>
      </p:pic>
      <p:pic>
        <p:nvPicPr>
          <p:cNvPr id="1085" name="Google Shape;1209;p91" descr=""/>
          <p:cNvPicPr/>
          <p:nvPr/>
        </p:nvPicPr>
        <p:blipFill>
          <a:blip r:embed="rId2"/>
          <a:stretch/>
        </p:blipFill>
        <p:spPr>
          <a:xfrm>
            <a:off x="4144320" y="216000"/>
            <a:ext cx="7786440" cy="6425280"/>
          </a:xfrm>
          <a:prstGeom prst="rect">
            <a:avLst/>
          </a:prstGeom>
          <a:ln w="0">
            <a:noFill/>
          </a:ln>
        </p:spPr>
      </p:pic>
      <p:sp>
        <p:nvSpPr>
          <p:cNvPr id="1086" name="Google Shape;1210;p91"/>
          <p:cNvSpPr/>
          <p:nvPr/>
        </p:nvSpPr>
        <p:spPr>
          <a:xfrm>
            <a:off x="633240" y="1022760"/>
            <a:ext cx="2979000" cy="4480200"/>
          </a:xfrm>
          <a:prstGeom prst="rect">
            <a:avLst/>
          </a:prstGeom>
          <a:solidFill>
            <a:schemeClr val="accent2"/>
          </a:solidFill>
          <a:ln w="0">
            <a:noFill/>
          </a:ln>
        </p:spPr>
        <p:style>
          <a:lnRef idx="0"/>
          <a:fillRef idx="0"/>
          <a:effectRef idx="0"/>
          <a:fontRef idx="minor"/>
        </p:style>
        <p:txBody>
          <a:bodyPr anchor="t">
            <a:spAutoFit/>
          </a:bodyPr>
          <a:p>
            <a:pPr>
              <a:lnSpc>
                <a:spcPct val="100000"/>
              </a:lnSpc>
              <a:tabLst>
                <a:tab algn="l" pos="0"/>
              </a:tabLst>
            </a:pPr>
            <a:r>
              <a:rPr b="0" lang="es-ES" sz="2400" spc="-1" strike="noStrike">
                <a:solidFill>
                  <a:srgbClr val="f2f2f2"/>
                </a:solidFill>
                <a:latin typeface="Arial"/>
                <a:ea typeface="Arial"/>
              </a:rPr>
              <a:t>¿Qué tipos de metodologías de desarrollo de software existen?</a:t>
            </a:r>
            <a:br>
              <a:rPr sz="2400"/>
            </a:br>
            <a:br>
              <a:rPr sz="2400"/>
            </a:br>
            <a:endParaRPr b="0" lang="es-AR" sz="2400" spc="-1" strike="noStrike">
              <a:solidFill>
                <a:srgbClr val="000000"/>
              </a:solidFill>
              <a:latin typeface="Arial"/>
            </a:endParaRPr>
          </a:p>
          <a:p>
            <a:pPr>
              <a:lnSpc>
                <a:spcPct val="100000"/>
              </a:lnSpc>
              <a:tabLst>
                <a:tab algn="l" pos="0"/>
              </a:tabLst>
            </a:pPr>
            <a:r>
              <a:rPr b="0" lang="es-ES" sz="1800" spc="-1" strike="noStrike">
                <a:solidFill>
                  <a:srgbClr val="f2f2f2"/>
                </a:solidFill>
                <a:latin typeface="Arial"/>
                <a:ea typeface="Arial"/>
              </a:rPr>
              <a:t>En la actualidad se pueden diferenciar dos grandes grupos de metodologías de desarrollo de software: las ágiles y las tradicionales. A continuación, se explican las características de cada una de ellas.</a:t>
            </a:r>
            <a:endParaRPr b="0" lang="es-A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550" name="Google Shape;460;p38" descr="Una carretera con coches"/>
          <p:cNvPicPr/>
          <p:nvPr/>
        </p:nvPicPr>
        <p:blipFill>
          <a:blip r:embed="rId2"/>
          <a:stretch/>
        </p:blipFill>
        <p:spPr>
          <a:xfrm>
            <a:off x="-95040" y="0"/>
            <a:ext cx="12286800" cy="6857640"/>
          </a:xfrm>
          <a:prstGeom prst="rect">
            <a:avLst/>
          </a:prstGeom>
          <a:ln w="0">
            <a:noFill/>
          </a:ln>
        </p:spPr>
      </p:pic>
      <p:sp>
        <p:nvSpPr>
          <p:cNvPr id="551" name="Google Shape;461;p38"/>
          <p:cNvSpPr/>
          <p:nvPr/>
        </p:nvSpPr>
        <p:spPr>
          <a:xfrm>
            <a:off x="529920" y="1238040"/>
            <a:ext cx="11661840" cy="54450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1600" spc="-1" strike="noStrike">
                <a:solidFill>
                  <a:schemeClr val="lt1"/>
                </a:solidFill>
                <a:latin typeface="Arial"/>
                <a:ea typeface="Arial"/>
              </a:rPr>
              <a:t>Ideas que te ayudan a Mentarte como Developer.</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Ideas que popularizó Gerald M. Weinberg en el libro que publicó hace más de medio siglo.</a:t>
            </a:r>
            <a:endParaRPr b="0" lang="es-AR" sz="1600" spc="-1" strike="noStrike">
              <a:solidFill>
                <a:srgbClr val="ffffff"/>
              </a:solidFill>
              <a:latin typeface="Arial"/>
            </a:endParaRPr>
          </a:p>
          <a:p>
            <a:pPr>
              <a:lnSpc>
                <a:spcPct val="100000"/>
              </a:lnSpc>
              <a:tabLst>
                <a:tab algn="l" pos="0"/>
              </a:tabLst>
            </a:pPr>
            <a:r>
              <a:rPr b="1" i="1" lang="es-ES" sz="1600" spc="-1" strike="noStrike">
                <a:solidFill>
                  <a:schemeClr val="lt1"/>
                </a:solidFill>
                <a:latin typeface="Arial"/>
                <a:ea typeface="Arial"/>
              </a:rPr>
              <a:t>The Psychology of Computer Programming, 1971. </a:t>
            </a:r>
            <a:br>
              <a:rPr sz="1600"/>
            </a:br>
            <a:r>
              <a:rPr b="0" lang="es-ES" sz="1600" spc="-1" strike="noStrike">
                <a:solidFill>
                  <a:schemeClr val="lt1"/>
                </a:solidFill>
                <a:latin typeface="Arial"/>
                <a:ea typeface="Arial"/>
              </a:rPr>
              <a:t>Bueno más que ideas son algo así como los diez mandamientos de la programación sin ego.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a:t>
            </a:r>
            <a:r>
              <a:rPr b="0" lang="es-ES" sz="1600" spc="-1" strike="noStrike">
                <a:solidFill>
                  <a:schemeClr val="lt1"/>
                </a:solidFill>
                <a:latin typeface="Arial"/>
                <a:ea typeface="Arial"/>
              </a:rPr>
              <a:t>Egoless programming”. O como diría Dijkstra, del programador humilde.</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1. Acepta que te vas a equivocar.</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Nadie es infalible… ni siquiera tú. Así que siempre programa con tests, da igual si los escribes antes antes o después.</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2. No eres tu código.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Si te dicen que algo en tu código está mal, o que se puede mejorar, no te lo tomes como un ataque personal. </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3. No importa cuánto “kung fu” sepas, siempre habrá alguien que sabrá más que tú.</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Recuerda, que de todo el mundo se puede aprender. Y sobre todo, como diría Escohotado, debes estar abierto a cambiar de opinión, siempre y cuando te den buenos argumentos.</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4. No reescribas código sin consultar primero.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A ver, no confundas reescribir medio proyecto con hacer pequeños refactors a diario.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Para refactorizar no hay que preguntar. Para tirarse la manta a la cabeza y reescribir medio proyecto, si.</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5. Lucha por lo que crees, pero acepta la derrota si se produce.</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De los errores siempre se aprende, aunque mejor aprender de los errores de los demás.</a:t>
            </a:r>
            <a:endParaRPr b="0" lang="es-AR" sz="1600" spc="-1" strike="noStrike">
              <a:solidFill>
                <a:srgbClr val="ffffff"/>
              </a:solidFill>
              <a:latin typeface="Arial"/>
            </a:endParaRPr>
          </a:p>
        </p:txBody>
      </p:sp>
      <p:sp>
        <p:nvSpPr>
          <p:cNvPr id="552" name="Google Shape;462;p38"/>
          <p:cNvSpPr/>
          <p:nvPr/>
        </p:nvSpPr>
        <p:spPr>
          <a:xfrm>
            <a:off x="382680" y="189360"/>
            <a:ext cx="7320960" cy="883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chemeClr val="lt1"/>
                </a:solidFill>
                <a:latin typeface="Arial"/>
                <a:ea typeface="Arial"/>
              </a:rPr>
              <a:t>Como Convertirme en Desarrollador </a:t>
            </a:r>
            <a:br>
              <a:rPr sz="2800"/>
            </a:br>
            <a:r>
              <a:rPr b="0" lang="es-ES" sz="2400" spc="-1" strike="noStrike">
                <a:solidFill>
                  <a:schemeClr val="lt1"/>
                </a:solidFill>
                <a:latin typeface="Arial"/>
                <a:ea typeface="Arial"/>
              </a:rPr>
              <a:t>                                (How to become into Developer)</a:t>
            </a:r>
            <a:endParaRPr b="0" lang="es-AR"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7" name="Google Shape;1215;p92" descr=""/>
          <p:cNvPicPr/>
          <p:nvPr/>
        </p:nvPicPr>
        <p:blipFill>
          <a:blip r:embed="rId1"/>
          <a:stretch/>
        </p:blipFill>
        <p:spPr>
          <a:xfrm>
            <a:off x="15120" y="26280"/>
            <a:ext cx="12151080" cy="6857640"/>
          </a:xfrm>
          <a:prstGeom prst="rect">
            <a:avLst/>
          </a:prstGeom>
          <a:ln w="0">
            <a:noFill/>
          </a:ln>
        </p:spPr>
      </p:pic>
      <p:sp>
        <p:nvSpPr>
          <p:cNvPr id="1088" name="Google Shape;1216;p92"/>
          <p:cNvSpPr/>
          <p:nvPr/>
        </p:nvSpPr>
        <p:spPr>
          <a:xfrm>
            <a:off x="4177800" y="531360"/>
            <a:ext cx="7713000" cy="59947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Metodologías de desarrollo de software tradicionales</a:t>
            </a:r>
            <a:br>
              <a:rPr sz="2800"/>
            </a:br>
            <a:endParaRPr b="0" lang="es-AR" sz="2800" spc="-1" strike="noStrike">
              <a:solidFill>
                <a:srgbClr val="ffffff"/>
              </a:solidFill>
              <a:latin typeface="Arial"/>
            </a:endParaRPr>
          </a:p>
          <a:p>
            <a:pPr>
              <a:lnSpc>
                <a:spcPct val="100000"/>
              </a:lnSpc>
              <a:tabLst>
                <a:tab algn="l" pos="0"/>
              </a:tabLst>
            </a:pPr>
            <a:r>
              <a:rPr b="0" lang="es-ES" sz="1600" spc="-1" strike="noStrike">
                <a:solidFill>
                  <a:srgbClr val="f2f2f2"/>
                </a:solidFill>
                <a:latin typeface="Arial"/>
                <a:ea typeface="Arial"/>
              </a:rPr>
              <a:t>Las metodologías de desarrollo de software tradicionales se caracterizan por definir total y rígidamente los requisitos al inicio de los proyectos de ingeniería de software. Los ciclos de desarrollo son poco flexibles y no permiten realizar cambios, al contrario que las metodologías ágiles; lo que ha propiciado el incremento en el uso de las segundas.</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rgbClr val="f2f2f2"/>
                </a:solidFill>
                <a:latin typeface="Arial"/>
                <a:ea typeface="Arial"/>
              </a:rPr>
              <a:t>La organización del trabajo de las metodologías tradicionales es lineal, es decir, las etapas se suceden una tras otra y no se puede empezar la siguiente sin terminar la anterior. Tampoco se puede volver hacia atrás una vez se ha cambiado de etapa. Estas metodologías, no se adaptan nada bien a los cambios, y el mundo actual cambia constantemente. Las principales metodologías tradicionales o clasicas son:</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Waterfall (cascada): </a:t>
            </a:r>
            <a:r>
              <a:rPr b="0" lang="es-ES" sz="1600" spc="-1" strike="noStrike">
                <a:solidFill>
                  <a:srgbClr val="f2f2f2"/>
                </a:solidFill>
                <a:latin typeface="Arial"/>
                <a:ea typeface="Arial"/>
              </a:rPr>
              <a:t>es una metodología en la que las etapas se organizan de arriba a abajo, de ahí el nombre. Se desarrollan las diferentes funciones en etapas diferenciadas y obedeciendo un riguroso orden. Antes de cada etapa se debe revisar el producto para ver si está listo para pasar a la siguiente fase. Los requisitos y especificaciones iniciales no están predispuestos para cambiarse, por lo que no se pueden ver los resultados hasta que el proyecto ya esté bastante avanzado.</a:t>
            </a:r>
            <a:endParaRPr b="0" lang="es-AR"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9" name="Google Shape;1221;p93" descr=""/>
          <p:cNvPicPr/>
          <p:nvPr/>
        </p:nvPicPr>
        <p:blipFill>
          <a:blip r:embed="rId1"/>
          <a:stretch/>
        </p:blipFill>
        <p:spPr>
          <a:xfrm>
            <a:off x="15120" y="26280"/>
            <a:ext cx="12151080" cy="6857640"/>
          </a:xfrm>
          <a:prstGeom prst="rect">
            <a:avLst/>
          </a:prstGeom>
          <a:ln w="0">
            <a:noFill/>
          </a:ln>
        </p:spPr>
      </p:pic>
      <p:sp>
        <p:nvSpPr>
          <p:cNvPr id="1090" name="Google Shape;1222;p93"/>
          <p:cNvSpPr/>
          <p:nvPr/>
        </p:nvSpPr>
        <p:spPr>
          <a:xfrm>
            <a:off x="3863520" y="879120"/>
            <a:ext cx="8327880" cy="556812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Metodologías de desarrollo de software tradicionales</a:t>
            </a:r>
            <a:endParaRPr b="0" lang="es-AR" sz="28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Espiral: </a:t>
            </a:r>
            <a:r>
              <a:rPr b="0" lang="es-ES" sz="1600" spc="-1" strike="noStrike">
                <a:solidFill>
                  <a:srgbClr val="f2f2f2"/>
                </a:solidFill>
                <a:latin typeface="Arial"/>
                <a:ea typeface="Arial"/>
              </a:rPr>
              <a:t>es una combinación de los dos modelos anteriores, que añade el concepto de análisis de riesgo. Se divide en cuatro etapas: planificación, análisis de riesgo, desarrollo de prototipo y evaluación del cliente. El nombre de esta metodología da nombre a su funcionamiento, ya que se van procesando las etapas en forma de espiral. Cuanto más cerca del centro se está, más avanzado está el proyecto.</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Incremental</a:t>
            </a:r>
            <a:r>
              <a:rPr b="0" lang="es-ES" sz="1600" spc="-1" strike="noStrike">
                <a:solidFill>
                  <a:srgbClr val="f2f2f2"/>
                </a:solidFill>
                <a:latin typeface="Arial"/>
                <a:ea typeface="Arial"/>
              </a:rPr>
              <a:t>: en esta metodología de desarrollo de software se va construyendo el producto final de manera progresiva. En cada etapa incremental se agrega una nueva funcionalidad, lo que permite ver resultados de una forma más rápida en comparación con el modelo en cascada. El software se puede empezar a utilizar incluso antes de que se complete totalmente y, en general, es mucho más flexible que las demás metodologías.</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Diseño rápido de aplicaciones (RAD): </a:t>
            </a:r>
            <a:r>
              <a:rPr b="0" lang="es-ES" sz="1600" spc="-1" strike="noStrike">
                <a:solidFill>
                  <a:srgbClr val="f2f2f2"/>
                </a:solidFill>
                <a:latin typeface="Arial"/>
                <a:ea typeface="Arial"/>
              </a:rPr>
              <a:t>esta metodología permite desarrollar software de alta calidad en un corto periodo de tiempo. Los costes son mucho más altos y el desarrollo más flexible, aunque requiere una mayor intervención de los usuarios. Por otro lado, el código puede contener más errores, y sus funciones son limitadas debido al poco tiempo del que se dispone para desarrollarlas. El objetivo es iterar el menor número posible de veces para conseguir una aplicación completa de forma rápida.</a:t>
            </a:r>
            <a:endParaRPr b="0" lang="es-AR" sz="1600" spc="-1" strike="noStrike">
              <a:solidFill>
                <a:srgbClr val="ffffff"/>
              </a:solidFill>
              <a:latin typeface="Arial"/>
            </a:endParaRPr>
          </a:p>
        </p:txBody>
      </p:sp>
      <p:pic>
        <p:nvPicPr>
          <p:cNvPr id="1091" name="Google Shape;1223;p93" descr="Software-Development: Make or Buy? | AOE"/>
          <p:cNvPicPr/>
          <p:nvPr/>
        </p:nvPicPr>
        <p:blipFill>
          <a:blip r:embed="rId2"/>
          <a:stretch/>
        </p:blipFill>
        <p:spPr>
          <a:xfrm>
            <a:off x="518400" y="2423520"/>
            <a:ext cx="3168360" cy="20109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2" name="Google Shape;1228;p94" descr=""/>
          <p:cNvPicPr/>
          <p:nvPr/>
        </p:nvPicPr>
        <p:blipFill>
          <a:blip r:embed="rId1"/>
          <a:stretch/>
        </p:blipFill>
        <p:spPr>
          <a:xfrm>
            <a:off x="20520" y="0"/>
            <a:ext cx="12151080" cy="6857640"/>
          </a:xfrm>
          <a:prstGeom prst="rect">
            <a:avLst/>
          </a:prstGeom>
          <a:ln w="0">
            <a:noFill/>
          </a:ln>
        </p:spPr>
      </p:pic>
      <p:sp>
        <p:nvSpPr>
          <p:cNvPr id="1093" name="Google Shape;1229;p94"/>
          <p:cNvSpPr/>
          <p:nvPr/>
        </p:nvSpPr>
        <p:spPr>
          <a:xfrm>
            <a:off x="195120" y="896760"/>
            <a:ext cx="6863040" cy="5568120"/>
          </a:xfrm>
          <a:prstGeom prst="rect">
            <a:avLst/>
          </a:prstGeom>
          <a:solidFill>
            <a:srgbClr val="495f80"/>
          </a:solidFill>
          <a:ln w="0">
            <a:noFill/>
          </a:ln>
        </p:spPr>
        <p:style>
          <a:lnRef idx="0"/>
          <a:fillRef idx="0"/>
          <a:effectRef idx="0"/>
          <a:fontRef idx="minor"/>
        </p:style>
        <p:txBody>
          <a:bodyPr anchor="t">
            <a:spAutoFit/>
          </a:bodyPr>
          <a:p>
            <a:pPr>
              <a:lnSpc>
                <a:spcPct val="100000"/>
              </a:lnSpc>
              <a:tabLst>
                <a:tab algn="l" pos="0"/>
              </a:tabLst>
            </a:pPr>
            <a:r>
              <a:rPr b="1" lang="es-ES" sz="2800" spc="-1" strike="noStrike">
                <a:solidFill>
                  <a:srgbClr val="f2f2f2"/>
                </a:solidFill>
                <a:latin typeface="Arial"/>
                <a:ea typeface="Arial"/>
              </a:rPr>
              <a:t>Cascada</a:t>
            </a:r>
            <a:br>
              <a:rPr sz="2800"/>
            </a:br>
            <a:endParaRPr b="0" lang="es-AR" sz="28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Las fases del ciclo de vida (requisitos, análisis, diseño, etc.) se realizan (en teoría) de manera lineal, una única vez, y el inicio de una fase no comienza hasta que termina la fase anterior.</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Su naturaleza es lineal, típica de la construcción de productos físicos (lo comentamos en dos razones por las que fabricar software no es lo mismo que fabricar coches o construir casas), y su principal problema viene de que no deja claro cómo responder cuándo el resultado de una fase no es el esperado.</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El ciclo de vida más criticado en los últimos años, la mayoría de las veces, que no todas, con razón. En muchos proyectos su implantación ha sido un fracaso, mientras que hay otros proyectos que van perfectamente de esta manera (aunque cada vez son menos, por como ha ido cambiando la naturaleza de lo que «creamos», que ha ido moviéndose a entornos más cambiantes y de incertidumbre).</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Erróneamente a este ciclo de vida se le ha hecho sinónimo de la palabra “proceso”,  Proceso es sinónimo de ciclo de vida en cascada.</a:t>
            </a:r>
            <a:endParaRPr b="0" lang="es-AR" sz="1600" spc="-1" strike="noStrike">
              <a:solidFill>
                <a:srgbClr val="000000"/>
              </a:solidFill>
              <a:latin typeface="Arial"/>
            </a:endParaRPr>
          </a:p>
        </p:txBody>
      </p:sp>
      <p:pic>
        <p:nvPicPr>
          <p:cNvPr id="1094" name="Google Shape;1230;p94" descr=""/>
          <p:cNvPicPr/>
          <p:nvPr/>
        </p:nvPicPr>
        <p:blipFill>
          <a:blip r:embed="rId2"/>
          <a:stretch/>
        </p:blipFill>
        <p:spPr>
          <a:xfrm>
            <a:off x="7233120" y="399960"/>
            <a:ext cx="4674960" cy="3081600"/>
          </a:xfrm>
          <a:prstGeom prst="rect">
            <a:avLst/>
          </a:prstGeom>
          <a:ln w="0">
            <a:noFill/>
          </a:ln>
        </p:spPr>
      </p:pic>
      <p:pic>
        <p:nvPicPr>
          <p:cNvPr id="1095" name="Google Shape;1231;p94" descr=""/>
          <p:cNvPicPr/>
          <p:nvPr/>
        </p:nvPicPr>
        <p:blipFill>
          <a:blip r:embed="rId3"/>
          <a:stretch/>
        </p:blipFill>
        <p:spPr>
          <a:xfrm>
            <a:off x="7596720" y="3712680"/>
            <a:ext cx="4311000" cy="291384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6" name="Google Shape;1236;p95" descr=""/>
          <p:cNvPicPr/>
          <p:nvPr/>
        </p:nvPicPr>
        <p:blipFill>
          <a:blip r:embed="rId1"/>
          <a:stretch/>
        </p:blipFill>
        <p:spPr>
          <a:xfrm>
            <a:off x="20520" y="0"/>
            <a:ext cx="12151080" cy="6857640"/>
          </a:xfrm>
          <a:prstGeom prst="rect">
            <a:avLst/>
          </a:prstGeom>
          <a:ln w="0">
            <a:noFill/>
          </a:ln>
        </p:spPr>
      </p:pic>
      <p:sp>
        <p:nvSpPr>
          <p:cNvPr id="1097" name="Google Shape;1237;p95"/>
          <p:cNvSpPr/>
          <p:nvPr/>
        </p:nvSpPr>
        <p:spPr>
          <a:xfrm>
            <a:off x="144360" y="1720800"/>
            <a:ext cx="4831920" cy="3377880"/>
          </a:xfrm>
          <a:prstGeom prst="rect">
            <a:avLst/>
          </a:prstGeom>
          <a:solidFill>
            <a:srgbClr val="495f80"/>
          </a:solid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Espiral</a:t>
            </a:r>
            <a:br>
              <a:rPr sz="2800"/>
            </a:br>
            <a:endParaRPr b="0" lang="es-AR" sz="28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Para resolver los anteriores problemas, en 1984 Boehm presenta el ciclo de vida en espiral, en el que cada una de las fases del cascada termina con una evaluación de riesgos y un prototipo.</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Los prototipos permiten a los usuarios determinar si el proyecto continua, debe volver a fases anteriores, o debe terminar. Sin embargo, las fases son todavía lineales, los requisitos se realizan en la fase de requisitos, el diseño en la fase de diseño, y así sucesivamente.</a:t>
            </a:r>
            <a:endParaRPr b="0" lang="es-AR" sz="1600" spc="-1" strike="noStrike">
              <a:solidFill>
                <a:srgbClr val="000000"/>
              </a:solidFill>
              <a:latin typeface="Arial"/>
            </a:endParaRPr>
          </a:p>
        </p:txBody>
      </p:sp>
      <p:pic>
        <p:nvPicPr>
          <p:cNvPr id="1098" name="Google Shape;1238;p95" descr=""/>
          <p:cNvPicPr/>
          <p:nvPr/>
        </p:nvPicPr>
        <p:blipFill>
          <a:blip r:embed="rId2"/>
          <a:stretch/>
        </p:blipFill>
        <p:spPr>
          <a:xfrm>
            <a:off x="5321520" y="1006200"/>
            <a:ext cx="6725880" cy="538884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9" name="Google Shape;1243;p96" descr=""/>
          <p:cNvPicPr/>
          <p:nvPr/>
        </p:nvPicPr>
        <p:blipFill>
          <a:blip r:embed="rId1"/>
          <a:stretch/>
        </p:blipFill>
        <p:spPr>
          <a:xfrm>
            <a:off x="20520" y="0"/>
            <a:ext cx="12151080" cy="6857640"/>
          </a:xfrm>
          <a:prstGeom prst="rect">
            <a:avLst/>
          </a:prstGeom>
          <a:ln w="0">
            <a:noFill/>
          </a:ln>
        </p:spPr>
      </p:pic>
      <p:sp>
        <p:nvSpPr>
          <p:cNvPr id="1100" name="Google Shape;1244;p96"/>
          <p:cNvSpPr/>
          <p:nvPr/>
        </p:nvSpPr>
        <p:spPr>
          <a:xfrm>
            <a:off x="194400" y="1698120"/>
            <a:ext cx="5165640" cy="2891160"/>
          </a:xfrm>
          <a:prstGeom prst="rect">
            <a:avLst/>
          </a:prstGeom>
          <a:solidFill>
            <a:srgbClr val="495f80"/>
          </a:solid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El ciclo de vida iterativo</a:t>
            </a:r>
            <a:br>
              <a:rPr sz="2800"/>
            </a:br>
            <a:endParaRPr b="0" lang="es-AR" sz="28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En cada ciclo, iteración, se revisa y mejora el producto. Un ejemplo de desarrollo iterativo es aquel basado en refactorizaciones (refactorización unidad 8 Algo II), en el que cada ciclo mejora más la calidad del producto.</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Es importante señalar que este ciclo no implica añadir funcionalidades en el producto, pero si la revisión y la mejora.</a:t>
            </a:r>
            <a:endParaRPr b="0" lang="es-AR" sz="1600" spc="-1" strike="noStrike">
              <a:solidFill>
                <a:srgbClr val="000000"/>
              </a:solidFill>
              <a:latin typeface="Arial"/>
            </a:endParaRPr>
          </a:p>
        </p:txBody>
      </p:sp>
      <p:pic>
        <p:nvPicPr>
          <p:cNvPr id="1101" name="Google Shape;1245;p96" descr=""/>
          <p:cNvPicPr/>
          <p:nvPr/>
        </p:nvPicPr>
        <p:blipFill>
          <a:blip r:embed="rId2"/>
          <a:stretch/>
        </p:blipFill>
        <p:spPr>
          <a:xfrm>
            <a:off x="6447960" y="3309840"/>
            <a:ext cx="5423040" cy="3357720"/>
          </a:xfrm>
          <a:prstGeom prst="rect">
            <a:avLst/>
          </a:prstGeom>
          <a:ln w="0">
            <a:noFill/>
          </a:ln>
        </p:spPr>
      </p:pic>
      <p:pic>
        <p:nvPicPr>
          <p:cNvPr id="1102" name="Google Shape;1246;p96" descr=""/>
          <p:cNvPicPr/>
          <p:nvPr/>
        </p:nvPicPr>
        <p:blipFill>
          <a:blip r:embed="rId3"/>
          <a:stretch/>
        </p:blipFill>
        <p:spPr>
          <a:xfrm>
            <a:off x="6333120" y="190080"/>
            <a:ext cx="5538240" cy="2883240"/>
          </a:xfrm>
          <a:prstGeom prst="rect">
            <a:avLst/>
          </a:prstGeom>
          <a:ln w="0">
            <a:noFill/>
          </a:ln>
        </p:spPr>
      </p:pic>
      <p:pic>
        <p:nvPicPr>
          <p:cNvPr id="1103" name="Google Shape;1247;p96" descr=""/>
          <p:cNvPicPr/>
          <p:nvPr/>
        </p:nvPicPr>
        <p:blipFill>
          <a:blip r:embed="rId4"/>
          <a:stretch/>
        </p:blipFill>
        <p:spPr>
          <a:xfrm>
            <a:off x="77040" y="4956120"/>
            <a:ext cx="6314760" cy="170460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4" name="Google Shape;1252;p97" descr=""/>
          <p:cNvPicPr/>
          <p:nvPr/>
        </p:nvPicPr>
        <p:blipFill>
          <a:blip r:embed="rId1"/>
          <a:stretch/>
        </p:blipFill>
        <p:spPr>
          <a:xfrm>
            <a:off x="0" y="0"/>
            <a:ext cx="12151080" cy="6857640"/>
          </a:xfrm>
          <a:prstGeom prst="rect">
            <a:avLst/>
          </a:prstGeom>
          <a:ln w="0">
            <a:noFill/>
          </a:ln>
        </p:spPr>
      </p:pic>
      <p:sp>
        <p:nvSpPr>
          <p:cNvPr id="1105" name="Google Shape;1253;p97"/>
          <p:cNvSpPr/>
          <p:nvPr/>
        </p:nvSpPr>
        <p:spPr>
          <a:xfrm>
            <a:off x="341640" y="420120"/>
            <a:ext cx="5807880" cy="4351320"/>
          </a:xfrm>
          <a:prstGeom prst="rect">
            <a:avLst/>
          </a:prstGeom>
          <a:solidFill>
            <a:srgbClr val="495f80"/>
          </a:solid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El ciclo de vida incremental</a:t>
            </a:r>
            <a:br>
              <a:rPr sz="2800"/>
            </a:br>
            <a:endParaRPr b="0" lang="es-AR" sz="28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Cada iteración (una iteración es un periodo de tiempo, no confundir con el ciclo de vida iterativo, que veremos luego, siendo este uno de los principales líos que vienen de definiciones confusas) contiene las fases del cascada estándar, pero cada iteración trabaja sobre un sub conjunto de funcionalidad. La entrega total del proyecto se divide en subsistemas priorizados.</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Desarrollar por partes el producto software, para después integrarlas a medida que se completan.</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Un ejemplo de un desarrollo puramente incremental puede ser la agregación de módulos en diferentes fases. El agregar cada vez más funcionalidad al sistema.</a:t>
            </a:r>
            <a:endParaRPr b="0" lang="es-AR" sz="1600" spc="-1" strike="noStrike">
              <a:solidFill>
                <a:srgbClr val="000000"/>
              </a:solidFill>
              <a:latin typeface="Arial"/>
            </a:endParaRPr>
          </a:p>
        </p:txBody>
      </p:sp>
      <p:pic>
        <p:nvPicPr>
          <p:cNvPr id="1106" name="Google Shape;1254;p97" descr=""/>
          <p:cNvPicPr/>
          <p:nvPr/>
        </p:nvPicPr>
        <p:blipFill>
          <a:blip r:embed="rId2"/>
          <a:stretch/>
        </p:blipFill>
        <p:spPr>
          <a:xfrm>
            <a:off x="6491520" y="420120"/>
            <a:ext cx="5576760" cy="3293640"/>
          </a:xfrm>
          <a:prstGeom prst="rect">
            <a:avLst/>
          </a:prstGeom>
          <a:ln w="0">
            <a:noFill/>
          </a:ln>
        </p:spPr>
      </p:pic>
      <p:pic>
        <p:nvPicPr>
          <p:cNvPr id="1107" name="Google Shape;1255;p97" descr="Las Fases del Modelo Incremental | Pasos para hacerlo"/>
          <p:cNvPicPr/>
          <p:nvPr/>
        </p:nvPicPr>
        <p:blipFill>
          <a:blip r:embed="rId3"/>
          <a:stretch/>
        </p:blipFill>
        <p:spPr>
          <a:xfrm>
            <a:off x="6491520" y="3908880"/>
            <a:ext cx="5608080" cy="2719440"/>
          </a:xfrm>
          <a:prstGeom prst="rect">
            <a:avLst/>
          </a:prstGeom>
          <a:ln w="0">
            <a:noFill/>
          </a:ln>
        </p:spPr>
      </p:pic>
      <p:pic>
        <p:nvPicPr>
          <p:cNvPr id="1108" name="Google Shape;1256;p97" descr=""/>
          <p:cNvPicPr/>
          <p:nvPr/>
        </p:nvPicPr>
        <p:blipFill>
          <a:blip r:embed="rId4"/>
          <a:stretch/>
        </p:blipFill>
        <p:spPr>
          <a:xfrm>
            <a:off x="15120" y="4915800"/>
            <a:ext cx="6381360" cy="172368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9" name="Google Shape;1261;p98" descr=""/>
          <p:cNvPicPr/>
          <p:nvPr/>
        </p:nvPicPr>
        <p:blipFill>
          <a:blip r:embed="rId1"/>
          <a:stretch/>
        </p:blipFill>
        <p:spPr>
          <a:xfrm>
            <a:off x="0" y="23760"/>
            <a:ext cx="12151080" cy="6857640"/>
          </a:xfrm>
          <a:prstGeom prst="rect">
            <a:avLst/>
          </a:prstGeom>
          <a:ln w="0">
            <a:noFill/>
          </a:ln>
        </p:spPr>
      </p:pic>
      <p:pic>
        <p:nvPicPr>
          <p:cNvPr id="1110" name="Google Shape;1262;p98" descr=""/>
          <p:cNvPicPr/>
          <p:nvPr/>
        </p:nvPicPr>
        <p:blipFill>
          <a:blip r:embed="rId2"/>
          <a:stretch/>
        </p:blipFill>
        <p:spPr>
          <a:xfrm>
            <a:off x="6776280" y="1201680"/>
            <a:ext cx="5329080" cy="2806920"/>
          </a:xfrm>
          <a:prstGeom prst="rect">
            <a:avLst/>
          </a:prstGeom>
          <a:ln w="0">
            <a:noFill/>
          </a:ln>
        </p:spPr>
      </p:pic>
      <p:sp>
        <p:nvSpPr>
          <p:cNvPr id="1111" name="Google Shape;1263;p98"/>
          <p:cNvSpPr/>
          <p:nvPr/>
        </p:nvSpPr>
        <p:spPr>
          <a:xfrm>
            <a:off x="93240" y="389880"/>
            <a:ext cx="6442200" cy="4351320"/>
          </a:xfrm>
          <a:prstGeom prst="rect">
            <a:avLst/>
          </a:prstGeom>
          <a:solidFill>
            <a:srgbClr val="495f80"/>
          </a:solid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Iterativo e incremental</a:t>
            </a:r>
            <a:br>
              <a:rPr sz="2800"/>
            </a:br>
            <a:endParaRPr b="0" lang="es-AR" sz="28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Incremental = añadir, iterativo = retrabajo, que decía Cockburn.</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Se va liberando partes del producto (prototipos) periódicamente, en cada iteración, y cada nueva versión, normalmente, aumenta la funcionalidad y mejora en calidad respecto a la anterior.</a:t>
            </a:r>
            <a:endParaRPr b="0" lang="es-AR" sz="1600" spc="-1" strike="noStrike">
              <a:solidFill>
                <a:srgbClr val="000000"/>
              </a:solidFill>
              <a:latin typeface="Arial"/>
            </a:endParaRPr>
          </a:p>
          <a:p>
            <a:pPr>
              <a:lnSpc>
                <a:spcPct val="100000"/>
              </a:lnSpc>
              <a:tabLst>
                <a:tab algn="l" pos="0"/>
              </a:tabLst>
            </a:pPr>
            <a:br>
              <a:rPr sz="1600"/>
            </a:br>
            <a:r>
              <a:rPr b="0" lang="es-ES" sz="1600" spc="-1" strike="noStrike">
                <a:solidFill>
                  <a:srgbClr val="f2f2f2"/>
                </a:solidFill>
                <a:latin typeface="Arial"/>
                <a:ea typeface="Arial"/>
              </a:rPr>
              <a:t>El ciclo de vida iterativo e incremental es una de las buenas prácticas de ingeniería del software más antiguas, su primer uso en el software se data en los 50 (te dejo este post donde hablamos del tema).</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Además, el ciclo de vida iterativo e incremental es una de las bases de la gestión ágil, más concretamente, con iteraciones cortas en tiempo, de pocas semanas, normalmente un mes y raramente más de dos.</a:t>
            </a:r>
            <a:endParaRPr b="0" lang="es-AR" sz="1600" spc="-1" strike="noStrike">
              <a:solidFill>
                <a:srgbClr val="000000"/>
              </a:solidFill>
              <a:latin typeface="Arial"/>
            </a:endParaRPr>
          </a:p>
        </p:txBody>
      </p:sp>
      <p:pic>
        <p:nvPicPr>
          <p:cNvPr id="1112" name="Google Shape;1264;p98" descr=""/>
          <p:cNvPicPr/>
          <p:nvPr/>
        </p:nvPicPr>
        <p:blipFill>
          <a:blip r:embed="rId3"/>
          <a:stretch/>
        </p:blipFill>
        <p:spPr>
          <a:xfrm>
            <a:off x="6775560" y="4252680"/>
            <a:ext cx="5276520" cy="2476800"/>
          </a:xfrm>
          <a:prstGeom prst="rect">
            <a:avLst/>
          </a:prstGeom>
          <a:ln w="0">
            <a:noFill/>
          </a:ln>
        </p:spPr>
      </p:pic>
      <p:pic>
        <p:nvPicPr>
          <p:cNvPr id="1113" name="Google Shape;1265;p98" descr=""/>
          <p:cNvPicPr/>
          <p:nvPr/>
        </p:nvPicPr>
        <p:blipFill>
          <a:blip r:embed="rId4"/>
          <a:stretch/>
        </p:blipFill>
        <p:spPr>
          <a:xfrm>
            <a:off x="160920" y="5070960"/>
            <a:ext cx="6442200" cy="164304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4" name="Google Shape;1270;p99" descr=""/>
          <p:cNvPicPr/>
          <p:nvPr/>
        </p:nvPicPr>
        <p:blipFill>
          <a:blip r:embed="rId1"/>
          <a:stretch/>
        </p:blipFill>
        <p:spPr>
          <a:xfrm>
            <a:off x="20520" y="0"/>
            <a:ext cx="12151080" cy="6857640"/>
          </a:xfrm>
          <a:prstGeom prst="rect">
            <a:avLst/>
          </a:prstGeom>
          <a:ln w="0">
            <a:noFill/>
          </a:ln>
        </p:spPr>
      </p:pic>
      <p:sp>
        <p:nvSpPr>
          <p:cNvPr id="1115" name="Google Shape;1271;p99"/>
          <p:cNvSpPr/>
          <p:nvPr/>
        </p:nvSpPr>
        <p:spPr>
          <a:xfrm>
            <a:off x="5423400" y="797400"/>
            <a:ext cx="6216480" cy="59331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400" spc="-1" strike="noStrike">
                <a:solidFill>
                  <a:srgbClr val="f2f2f2"/>
                </a:solidFill>
                <a:latin typeface="Arial"/>
                <a:ea typeface="Arial"/>
              </a:rPr>
              <a:t>Metodologías de desarrollo de software ágiles</a:t>
            </a:r>
            <a:br>
              <a:rPr sz="1600"/>
            </a:br>
            <a:endParaRPr b="0" lang="es-AR" sz="2400" spc="-1" strike="noStrike">
              <a:solidFill>
                <a:srgbClr val="ffffff"/>
              </a:solidFill>
              <a:latin typeface="Arial"/>
            </a:endParaRPr>
          </a:p>
          <a:p>
            <a:pPr>
              <a:lnSpc>
                <a:spcPct val="100000"/>
              </a:lnSpc>
              <a:tabLst>
                <a:tab algn="l" pos="0"/>
              </a:tabLst>
            </a:pPr>
            <a:r>
              <a:rPr b="0" lang="es-ES" sz="1600" spc="-1" strike="noStrike">
                <a:solidFill>
                  <a:srgbClr val="f2f2f2"/>
                </a:solidFill>
                <a:latin typeface="Arial"/>
                <a:ea typeface="Arial"/>
              </a:rPr>
              <a:t>Como hemos dicho al principio del artículo, las metodologías ágiles de desarrollo de software son las más utilizadas hoy en día debido a su alta flexibilidad y agilidad. Los equipos de trabajo que las utilizan son mucho más productivos y eficientes, ya que saben lo que tienen que hacer en cada momento. Además, la metodología permite adaptar el software a las necesidades que van surgiendo por el camino, lo que facilita construir aplicaciones más funcionales.</a:t>
            </a:r>
            <a:endParaRPr b="0" lang="es-AR" sz="1600" spc="-1" strike="noStrike">
              <a:solidFill>
                <a:srgbClr val="ffffff"/>
              </a:solidFill>
              <a:latin typeface="Arial"/>
            </a:endParaRPr>
          </a:p>
          <a:p>
            <a:pPr>
              <a:lnSpc>
                <a:spcPct val="100000"/>
              </a:lnSpc>
              <a:tabLst>
                <a:tab algn="l" pos="0"/>
              </a:tabLst>
            </a:pPr>
            <a:r>
              <a:rPr b="0" lang="es-ES" sz="1600" spc="-1" strike="noStrike">
                <a:solidFill>
                  <a:srgbClr val="f2f2f2"/>
                </a:solidFill>
                <a:latin typeface="Arial"/>
                <a:ea typeface="Arial"/>
              </a:rPr>
              <a:t>Las metodologías ágiles se basan en la metodología incremental, en la que en cada ciclo de desarrollo se van agregando nuevas funcionalidades a la aplicación final. Sin embargo, los ciclos son mucho más cortos y rápidos, por lo que se van agregando pequeñas funcionalidades en lugar de grandes cambios.</a:t>
            </a:r>
            <a:endParaRPr b="0" lang="es-AR" sz="1600" spc="-1" strike="noStrike">
              <a:solidFill>
                <a:srgbClr val="ffffff"/>
              </a:solidFill>
              <a:latin typeface="Arial"/>
            </a:endParaRPr>
          </a:p>
          <a:p>
            <a:pPr>
              <a:lnSpc>
                <a:spcPct val="100000"/>
              </a:lnSpc>
              <a:tabLst>
                <a:tab algn="l" pos="0"/>
              </a:tabLst>
            </a:pPr>
            <a:r>
              <a:rPr b="0" lang="es-ES" sz="1600" spc="-1" strike="noStrike">
                <a:solidFill>
                  <a:srgbClr val="f2f2f2"/>
                </a:solidFill>
                <a:latin typeface="Arial"/>
                <a:ea typeface="Arial"/>
              </a:rPr>
              <a:t>Este tipo de metodologías permite construir equipos de trabajo autosuficientes e independientes que se reúnen cada poco tiempo para poner en común las novedades. Poco a poco, se va construyendo y puliendo el producto final, a la vez que el cliente puede ir aportando nuevos requerimientos o correcciones, ya que puede comprobar cómo avanza el proyecto en tiempo real. </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p:txBody>
      </p:sp>
      <p:pic>
        <p:nvPicPr>
          <p:cNvPr id="1116" name="Google Shape;1272;p99" descr="desarrollo de software ágil scrum iteración kanban desarrollo iterativo e incremental, azul, texto png thumbnail"/>
          <p:cNvPicPr/>
          <p:nvPr/>
        </p:nvPicPr>
        <p:blipFill>
          <a:blip r:embed="rId2"/>
          <a:stretch/>
        </p:blipFill>
        <p:spPr>
          <a:xfrm>
            <a:off x="214560" y="2183400"/>
            <a:ext cx="5014440" cy="276660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7" name="Google Shape;1277;p100" descr=""/>
          <p:cNvPicPr/>
          <p:nvPr/>
        </p:nvPicPr>
        <p:blipFill>
          <a:blip r:embed="rId1"/>
          <a:stretch/>
        </p:blipFill>
        <p:spPr>
          <a:xfrm>
            <a:off x="20520" y="0"/>
            <a:ext cx="12151080" cy="6857640"/>
          </a:xfrm>
          <a:prstGeom prst="rect">
            <a:avLst/>
          </a:prstGeom>
          <a:ln w="0">
            <a:noFill/>
          </a:ln>
        </p:spPr>
      </p:pic>
      <p:sp>
        <p:nvSpPr>
          <p:cNvPr id="1118" name="Google Shape;1278;p100"/>
          <p:cNvSpPr/>
          <p:nvPr/>
        </p:nvSpPr>
        <p:spPr>
          <a:xfrm>
            <a:off x="0" y="181800"/>
            <a:ext cx="10641240" cy="762120"/>
          </a:xfrm>
          <a:prstGeom prst="rect">
            <a:avLst/>
          </a:prstGeom>
          <a:solidFill>
            <a:srgbClr val="495f80">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19" name="Google Shape;1279;p100"/>
          <p:cNvSpPr/>
          <p:nvPr/>
        </p:nvSpPr>
        <p:spPr>
          <a:xfrm>
            <a:off x="2306520" y="181800"/>
            <a:ext cx="9885240" cy="62982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000" spc="-1" strike="noStrike">
                <a:solidFill>
                  <a:srgbClr val="f2f2f2"/>
                </a:solidFill>
                <a:latin typeface="Arial"/>
                <a:ea typeface="Arial"/>
              </a:rPr>
              <a:t>Metodologías de desarrollo de software ágiles</a:t>
            </a:r>
            <a:endParaRPr b="0" lang="es-AR" sz="2000" spc="-1" strike="noStrike">
              <a:solidFill>
                <a:srgbClr val="ffffff"/>
              </a:solidFill>
              <a:latin typeface="Arial"/>
            </a:endParaRPr>
          </a:p>
          <a:p>
            <a:pPr>
              <a:lnSpc>
                <a:spcPct val="100000"/>
              </a:lnSpc>
              <a:tabLst>
                <a:tab algn="l" pos="0"/>
              </a:tabLst>
            </a:pPr>
            <a:r>
              <a:rPr b="1" lang="es-ES" sz="2000" spc="-1" strike="noStrike">
                <a:solidFill>
                  <a:srgbClr val="f2f2f2"/>
                </a:solidFill>
                <a:latin typeface="Arial"/>
                <a:ea typeface="Arial"/>
              </a:rPr>
              <a:t>Las principales metodologías ágiles son:</a:t>
            </a:r>
            <a:endParaRPr b="0" lang="es-AR" sz="20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Kanban: </a:t>
            </a:r>
            <a:r>
              <a:rPr b="0" lang="es-ES" sz="1600" spc="-1" strike="noStrike">
                <a:solidFill>
                  <a:srgbClr val="f2f2f2"/>
                </a:solidFill>
                <a:latin typeface="Arial"/>
                <a:ea typeface="Arial"/>
              </a:rPr>
              <a:t>metodología de trabajo inventada por la empresa de automóviles Toyota. Consiste en dividir las tareas en porciones mínimas y organizarlas en un tablero de trabajo dividido en tareas pendientes, en curso y finalizadas. De esta forma, se crea un flujo de trabajo muy visual basado en tareas prioritarias e incrementando el valor del producto.</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Scrum</a:t>
            </a:r>
            <a:r>
              <a:rPr b="0" lang="es-ES" sz="1600" spc="-1" strike="noStrike">
                <a:solidFill>
                  <a:srgbClr val="f2f2f2"/>
                </a:solidFill>
                <a:latin typeface="Arial"/>
                <a:ea typeface="Arial"/>
              </a:rPr>
              <a:t>: es también una metodología incremental que divide los requisitos y tareas de forma similar a Kanban. Se itera sobre bloques de tiempos cortos y fijos (entre dos y cuatro semanas) para conseguir un resultado completo en cada iteración. Las etapas son: planificación de la iteración (planning sprint), ejecución (sprint), reunión diaria (daily meeting) y demostración de resultados (sprint review). Cada iteración por estas etapas  se denomina también sprint. </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rgbClr val="f2f2f2"/>
                </a:solidFill>
                <a:latin typeface="Arial"/>
                <a:ea typeface="Arial"/>
              </a:rPr>
              <a:t>Lean: está configurado para que pequeños equipos de desarrollo muy capacitados elaboren cualquier tarea en poco tiempo. Los activos más importantes son las personas y su compromiso, relegando así a un segundo plano el tiempo y los costes. El aprendizaje, las reacciones rápidas y potenciar el equipo son fundamentales.</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rgbClr val="f2f2f2"/>
                </a:solidFill>
                <a:latin typeface="Arial"/>
                <a:ea typeface="Arial"/>
              </a:rPr>
              <a:t>Programación extrema (XP): </a:t>
            </a:r>
            <a:r>
              <a:rPr b="0" lang="es-ES" sz="1600" spc="-1" strike="noStrike">
                <a:solidFill>
                  <a:srgbClr val="f2f2f2"/>
                </a:solidFill>
                <a:latin typeface="Arial"/>
                <a:ea typeface="Arial"/>
              </a:rPr>
              <a:t>es una metodología de desarrollo de software basada en las relaciones interpersonales, que se consideran la clave del éxito. Su principal objetivo es crear un buen ambiente de trabajo en equipo y que haya un feedback constante del cliente. El trabajo se basa en 12 conceptos: diseño sencillo, testing, refactorización y codificación con estándares, propiedad colectiva del código, programación en parejas, integración continua, entregas semanales e integridad con el cliente, cliente in situ, entregas frecuentes y planificación.</a:t>
            </a:r>
            <a:endParaRPr b="0" lang="es-AR"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0" name="Google Shape;1284;p101" descr=""/>
          <p:cNvPicPr/>
          <p:nvPr/>
        </p:nvPicPr>
        <p:blipFill>
          <a:blip r:embed="rId1"/>
          <a:stretch/>
        </p:blipFill>
        <p:spPr>
          <a:xfrm>
            <a:off x="20520" y="0"/>
            <a:ext cx="12151080" cy="6857640"/>
          </a:xfrm>
          <a:prstGeom prst="rect">
            <a:avLst/>
          </a:prstGeom>
          <a:ln w="0">
            <a:noFill/>
          </a:ln>
        </p:spPr>
      </p:pic>
      <p:sp>
        <p:nvSpPr>
          <p:cNvPr id="1121" name="Google Shape;1285;p101"/>
          <p:cNvSpPr/>
          <p:nvPr/>
        </p:nvSpPr>
        <p:spPr>
          <a:xfrm>
            <a:off x="201600" y="189360"/>
            <a:ext cx="11819880" cy="3134520"/>
          </a:xfrm>
          <a:prstGeom prst="rect">
            <a:avLst/>
          </a:prstGeom>
          <a:solidFill>
            <a:srgbClr val="495f80"/>
          </a:solid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rgbClr val="f2f2f2"/>
                </a:solidFill>
                <a:latin typeface="Arial"/>
                <a:ea typeface="Arial"/>
              </a:rPr>
              <a:t>Ciclos de vida de las «metodologías» ágiles</a:t>
            </a:r>
            <a:br>
              <a:rPr sz="2800"/>
            </a:br>
            <a:endParaRPr b="0" lang="es-AR" sz="28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Yendo a una definición de mínimos, sería un ciclo de vida iterativo e incremental, con iteraciones cortas (semanas) y sin que dentro de cada iteración tenga porque haber fases lineales (tipo cascada).</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Quizá el caso más popular es el de Scrum. Hace ya sus años, en el 85, y en la primera presentación oficial de Scrum, Ken Schwaber, uno de sus creadores, hablaba sobre el ciclo de vida de Scrum, y sus diferencias con los anteriores ciclos de vida</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Según comenta Ken Schwaber, el ciclo de vida en Cascada y el Espiral cierran el contexto y la entrega al inicio de un proyecto. La principal diferencia entre cascada, espiral e iterativo y los ciclos de vida ágiles, concretamente en Scrum, es que estos últimos asumen que el análisis, diseño, etc., de cada iteración o Sprint son impredecibles. Los Sprints, o iteraciones cortas, no son (o a priori no tienen porque) lineales y son flexibles.</a:t>
            </a: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Pero, como comentaba, cada «metodología» de las llamadas ágiles, FDD, Crystal, DSDM, XP, etc., matizará su ciclo de vida.</a:t>
            </a:r>
            <a:endParaRPr b="0" lang="es-AR" sz="1600" spc="-1" strike="noStrike">
              <a:solidFill>
                <a:srgbClr val="000000"/>
              </a:solidFill>
              <a:latin typeface="Arial"/>
            </a:endParaRPr>
          </a:p>
        </p:txBody>
      </p:sp>
      <p:sp>
        <p:nvSpPr>
          <p:cNvPr id="1122" name="Google Shape;1286;p101"/>
          <p:cNvSpPr/>
          <p:nvPr/>
        </p:nvSpPr>
        <p:spPr>
          <a:xfrm>
            <a:off x="20520" y="4490280"/>
            <a:ext cx="10641240" cy="1236600"/>
          </a:xfrm>
          <a:prstGeom prst="rect">
            <a:avLst/>
          </a:prstGeom>
          <a:solidFill>
            <a:srgbClr val="495f80">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pic>
        <p:nvPicPr>
          <p:cNvPr id="1123" name="Google Shape;1287;p101" descr=""/>
          <p:cNvPicPr/>
          <p:nvPr/>
        </p:nvPicPr>
        <p:blipFill>
          <a:blip r:embed="rId2"/>
          <a:stretch/>
        </p:blipFill>
        <p:spPr>
          <a:xfrm>
            <a:off x="3058560" y="3514680"/>
            <a:ext cx="8959680" cy="31694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553" name="Google Shape;467;p39" descr="Una carretera con coches"/>
          <p:cNvPicPr/>
          <p:nvPr/>
        </p:nvPicPr>
        <p:blipFill>
          <a:blip r:embed="rId2"/>
          <a:stretch/>
        </p:blipFill>
        <p:spPr>
          <a:xfrm>
            <a:off x="-95040" y="0"/>
            <a:ext cx="12286800" cy="6857640"/>
          </a:xfrm>
          <a:prstGeom prst="rect">
            <a:avLst/>
          </a:prstGeom>
          <a:ln w="0">
            <a:noFill/>
          </a:ln>
        </p:spPr>
      </p:pic>
      <p:sp>
        <p:nvSpPr>
          <p:cNvPr id="554" name="Google Shape;468;p39"/>
          <p:cNvSpPr/>
          <p:nvPr/>
        </p:nvSpPr>
        <p:spPr>
          <a:xfrm>
            <a:off x="494640" y="1081800"/>
            <a:ext cx="11661840" cy="447156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6. No seas el tipo del cuarto oscuro.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Sal de la cueva de vez en cuando.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(Esto me lo apunto para que no se me olvide)</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7. Critica el código no al developer</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Como decía mi coach Rosa Elvira, firme con el asunto, suave con la persona.</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8. Trata a los devs que empiezan con respeto y paciencia.</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Empatía.Que todos hemos pasado por ahí.</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9. La única constante en el mundo es el cambio.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Abraza el cambio, ya lo dice Kent Beck en su libro de XP.</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Hay una verdad absoluta en el software: y es que si un proyecto tiene cierto éxito necesariamente debe cambiar o se volverá progresivamente inútil.</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1" lang="es-ES" sz="1600" spc="-1" strike="noStrike">
                <a:solidFill>
                  <a:schemeClr val="lt1"/>
                </a:solidFill>
                <a:latin typeface="Arial"/>
                <a:ea typeface="Arial"/>
              </a:rPr>
              <a:t>10. La autoridad verdadera proviene del conocimiento.</a:t>
            </a: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El conocimiento genera autoridad, y la autoridad respeto; así que si quieres respeto, cultiva el conocimiento.</a:t>
            </a:r>
            <a:endParaRPr b="0" lang="es-AR" sz="1600" spc="-1" strike="noStrike">
              <a:solidFill>
                <a:srgbClr val="ffffff"/>
              </a:solidFill>
              <a:latin typeface="Arial"/>
            </a:endParaRPr>
          </a:p>
        </p:txBody>
      </p:sp>
      <p:sp>
        <p:nvSpPr>
          <p:cNvPr id="555" name="Google Shape;469;p39"/>
          <p:cNvSpPr/>
          <p:nvPr/>
        </p:nvSpPr>
        <p:spPr>
          <a:xfrm>
            <a:off x="382680" y="189360"/>
            <a:ext cx="7320960" cy="88344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2800" spc="-1" strike="noStrike">
                <a:solidFill>
                  <a:schemeClr val="lt1"/>
                </a:solidFill>
                <a:latin typeface="Arial"/>
                <a:ea typeface="Arial"/>
              </a:rPr>
              <a:t>Como Convertirme en Desarrollador </a:t>
            </a:r>
            <a:br>
              <a:rPr sz="2800"/>
            </a:br>
            <a:r>
              <a:rPr b="0" lang="es-ES" sz="2400" spc="-1" strike="noStrike">
                <a:solidFill>
                  <a:schemeClr val="lt1"/>
                </a:solidFill>
                <a:latin typeface="Arial"/>
                <a:ea typeface="Arial"/>
              </a:rPr>
              <a:t>                                (How to become into Developer)</a:t>
            </a:r>
            <a:endParaRPr b="0" lang="es-AR" sz="2400" spc="-1" strike="noStrike">
              <a:solidFill>
                <a:srgbClr val="ffffff"/>
              </a:solidFill>
              <a:latin typeface="Arial"/>
            </a:endParaRPr>
          </a:p>
        </p:txBody>
      </p:sp>
      <p:pic>
        <p:nvPicPr>
          <p:cNvPr id="556" name="Google Shape;470;p39" descr="I am a Programer and I have a life"/>
          <p:cNvPicPr/>
          <p:nvPr/>
        </p:nvPicPr>
        <p:blipFill>
          <a:blip r:embed="rId3"/>
          <a:stretch/>
        </p:blipFill>
        <p:spPr>
          <a:xfrm>
            <a:off x="9020880" y="402120"/>
            <a:ext cx="2333160" cy="1961640"/>
          </a:xfrm>
          <a:prstGeom prst="rect">
            <a:avLst/>
          </a:prstGeom>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4" name="Google Shape;1292;p102" descr=""/>
          <p:cNvPicPr/>
          <p:nvPr/>
        </p:nvPicPr>
        <p:blipFill>
          <a:blip r:embed="rId1"/>
          <a:stretch/>
        </p:blipFill>
        <p:spPr>
          <a:xfrm>
            <a:off x="20520" y="0"/>
            <a:ext cx="12151080" cy="6857640"/>
          </a:xfrm>
          <a:prstGeom prst="rect">
            <a:avLst/>
          </a:prstGeom>
          <a:ln w="0">
            <a:noFill/>
          </a:ln>
        </p:spPr>
      </p:pic>
      <p:sp>
        <p:nvSpPr>
          <p:cNvPr id="1125" name="Google Shape;1293;p102"/>
          <p:cNvSpPr/>
          <p:nvPr/>
        </p:nvSpPr>
        <p:spPr>
          <a:xfrm>
            <a:off x="40680" y="4512960"/>
            <a:ext cx="12151080" cy="1236600"/>
          </a:xfrm>
          <a:prstGeom prst="rect">
            <a:avLst/>
          </a:prstGeom>
          <a:solidFill>
            <a:srgbClr val="495f80">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26" name="Google Shape;1294;p102"/>
          <p:cNvSpPr/>
          <p:nvPr/>
        </p:nvSpPr>
        <p:spPr>
          <a:xfrm>
            <a:off x="185400" y="173880"/>
            <a:ext cx="9062640" cy="643680"/>
          </a:xfrm>
          <a:prstGeom prst="rect">
            <a:avLst/>
          </a:prstGeom>
          <a:solidFill>
            <a:srgbClr val="262626">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
        <p:nvSpPr>
          <p:cNvPr id="1127" name="Google Shape;1295;p102"/>
          <p:cNvSpPr/>
          <p:nvPr/>
        </p:nvSpPr>
        <p:spPr>
          <a:xfrm>
            <a:off x="449640" y="255600"/>
            <a:ext cx="11496600" cy="645840"/>
          </a:xfrm>
          <a:prstGeom prst="rect">
            <a:avLst/>
          </a:prstGeom>
          <a:noFill/>
          <a:ln w="0">
            <a:noFill/>
          </a:ln>
        </p:spPr>
        <p:style>
          <a:lnRef idx="0"/>
          <a:fillRef idx="0"/>
          <a:effectRef idx="0"/>
          <a:fontRef idx="minor"/>
        </p:style>
        <p:txBody>
          <a:bodyPr anchor="t">
            <a:noAutofit/>
          </a:bodyPr>
          <a:p>
            <a:pPr>
              <a:lnSpc>
                <a:spcPct val="90000"/>
              </a:lnSpc>
              <a:tabLst>
                <a:tab algn="l" pos="0"/>
              </a:tabLst>
            </a:pPr>
            <a:r>
              <a:rPr b="0" lang="es-ES" sz="2800" spc="-1" strike="noStrike">
                <a:solidFill>
                  <a:schemeClr val="lt1"/>
                </a:solidFill>
                <a:latin typeface="Arial"/>
                <a:ea typeface="Arial"/>
              </a:rPr>
              <a:t>LENGUAJE UNIFICADO DE MODELADO (UML) </a:t>
            </a:r>
            <a:endParaRPr b="0" lang="es-AR" sz="2800" spc="-1" strike="noStrike">
              <a:solidFill>
                <a:srgbClr val="ffffff"/>
              </a:solidFill>
              <a:latin typeface="Arial"/>
            </a:endParaRPr>
          </a:p>
        </p:txBody>
      </p:sp>
      <p:sp>
        <p:nvSpPr>
          <p:cNvPr id="1128" name="Google Shape;1296;p102"/>
          <p:cNvSpPr/>
          <p:nvPr/>
        </p:nvSpPr>
        <p:spPr>
          <a:xfrm>
            <a:off x="4469760" y="1225440"/>
            <a:ext cx="7012080" cy="452412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600" spc="-1" strike="noStrike">
                <a:solidFill>
                  <a:schemeClr val="lt1"/>
                </a:solidFill>
                <a:latin typeface="Arial"/>
                <a:ea typeface="Arial"/>
              </a:rPr>
              <a:t>El Lenguaje Unificado de Modelado (Unified Modeling Language, UML) es un lenguaje estándar usado para describir y modelar sistemas. UML puede utilizarse para visualizar, especificar, construir y documentar diseños de un sistema que involucre una gran cantidad de software </a:t>
            </a:r>
            <a:endParaRPr b="0" lang="es-AR" sz="1600" spc="-1" strike="noStrike">
              <a:solidFill>
                <a:srgbClr val="ffffff"/>
              </a:solidFill>
              <a:latin typeface="Arial"/>
            </a:endParaRPr>
          </a:p>
          <a:p>
            <a:pPr>
              <a:lnSpc>
                <a:spcPct val="100000"/>
              </a:lnSpc>
              <a:tabLst>
                <a:tab algn="l" pos="0"/>
              </a:tabLst>
            </a:pPr>
            <a:endParaRPr b="0" lang="es-AR" sz="1600" spc="-1" strike="noStrike">
              <a:solidFill>
                <a:srgbClr val="ffffff"/>
              </a:solidFill>
              <a:latin typeface="Arial"/>
            </a:endParaRPr>
          </a:p>
          <a:p>
            <a:pPr>
              <a:lnSpc>
                <a:spcPct val="100000"/>
              </a:lnSpc>
              <a:tabLst>
                <a:tab algn="l" pos="0"/>
              </a:tabLst>
            </a:pPr>
            <a:r>
              <a:rPr b="0" lang="es-ES" sz="1600" spc="-1" strike="noStrike">
                <a:solidFill>
                  <a:schemeClr val="lt1"/>
                </a:solidFill>
                <a:latin typeface="Arial"/>
                <a:ea typeface="Arial"/>
              </a:rPr>
              <a:t>El UML es un lenguaje de modelado de propósito general que pueden usar todos los diseñadores. UML no pretende ser un método de desarrollo completo. No incluye un proceso de desarrollo que es crucial para el éxito de un desarrollo de software. Es importante darse cuenta de que UML y el proceso para usar UML son dos cosas independientes. Un objetivo final del UML es ser tan simple como sea posible pero manteniendo la capacidad de modelar toda la gama de sistemas que se necesita construir. UML necesita ser lo suficientemente expresivo para manejar todo los conceptos que se originan en un sistema de software. El modelo incluye los aspectos importantes del sistema y simplifica u omite el resto. El modelado tiene semántica y notación, y puede adoptar varios formatos que incluyen texto o gráficos. El modelo pretende ser más fácil de usar para ciertos propósitos que el sistema final. </a:t>
            </a:r>
            <a:endParaRPr b="0" lang="es-AR" sz="1600" spc="-1" strike="noStrike">
              <a:solidFill>
                <a:srgbClr val="ffffff"/>
              </a:solidFill>
              <a:latin typeface="Arial"/>
            </a:endParaRPr>
          </a:p>
        </p:txBody>
      </p:sp>
      <p:sp>
        <p:nvSpPr>
          <p:cNvPr id="1129" name="Google Shape;1297;p102"/>
          <p:cNvSpPr/>
          <p:nvPr/>
        </p:nvSpPr>
        <p:spPr>
          <a:xfrm>
            <a:off x="6891840" y="6073560"/>
            <a:ext cx="5279400" cy="338040"/>
          </a:xfrm>
          <a:prstGeom prst="rect">
            <a:avLst/>
          </a:prstGeom>
          <a:solidFill>
            <a:srgbClr val="262626">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pic>
        <p:nvPicPr>
          <p:cNvPr id="1130" name="Google Shape;1298;p102" descr="UML Diagrams: 14 Types and Templates | Gliffy by Perforce"/>
          <p:cNvPicPr/>
          <p:nvPr/>
        </p:nvPicPr>
        <p:blipFill>
          <a:blip r:embed="rId2"/>
          <a:stretch/>
        </p:blipFill>
        <p:spPr>
          <a:xfrm>
            <a:off x="1679400" y="4285440"/>
            <a:ext cx="2619000" cy="174276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1" name="Google Shape;1303;p103" descr=""/>
          <p:cNvPicPr/>
          <p:nvPr/>
        </p:nvPicPr>
        <p:blipFill>
          <a:blip r:embed="rId1"/>
          <a:stretch/>
        </p:blipFill>
        <p:spPr>
          <a:xfrm>
            <a:off x="20520" y="0"/>
            <a:ext cx="12151080" cy="6857640"/>
          </a:xfrm>
          <a:prstGeom prst="rect">
            <a:avLst/>
          </a:prstGeom>
          <a:ln w="0">
            <a:noFill/>
          </a:ln>
        </p:spPr>
      </p:pic>
      <p:sp>
        <p:nvSpPr>
          <p:cNvPr id="1132" name="Google Shape;1304;p103"/>
          <p:cNvSpPr/>
          <p:nvPr/>
        </p:nvSpPr>
        <p:spPr>
          <a:xfrm>
            <a:off x="0" y="276480"/>
            <a:ext cx="10641240" cy="1236600"/>
          </a:xfrm>
          <a:prstGeom prst="rect">
            <a:avLst/>
          </a:prstGeom>
          <a:solidFill>
            <a:srgbClr val="495f80">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33" name="Google Shape;1305;p103"/>
          <p:cNvSpPr/>
          <p:nvPr/>
        </p:nvSpPr>
        <p:spPr>
          <a:xfrm>
            <a:off x="6143040" y="1289880"/>
            <a:ext cx="5596920" cy="4228200"/>
          </a:xfrm>
          <a:prstGeom prst="rect">
            <a:avLst/>
          </a:prstGeom>
          <a:noFill/>
          <a:ln w="0">
            <a:noFill/>
          </a:ln>
        </p:spPr>
        <p:style>
          <a:lnRef idx="0"/>
          <a:fillRef idx="0"/>
          <a:effectRef idx="0"/>
          <a:fontRef idx="minor"/>
        </p:style>
        <p:txBody>
          <a:bodyPr anchor="t">
            <a:spAutoFit/>
          </a:bodyPr>
          <a:p>
            <a:pPr>
              <a:lnSpc>
                <a:spcPct val="100000"/>
              </a:lnSpc>
              <a:tabLst>
                <a:tab algn="l" pos="0"/>
              </a:tabLst>
            </a:pPr>
            <a:br>
              <a:rPr sz="1600"/>
            </a:br>
            <a:br>
              <a:rPr sz="1600"/>
            </a:br>
            <a:br>
              <a:rPr sz="1600"/>
            </a:b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El desarrollo de software se ha convertido en una de las actividades más importantes de la sociedad moderna. En un mundo donde la inteligencia artificial y la tecnología en general constituyen una parte fundamental de nuestras vidas, desarrollar software seguro de alta calidad será cada vez más importante. </a:t>
            </a:r>
            <a:endParaRPr b="0" lang="es-AR" sz="1600" spc="-1" strike="noStrike">
              <a:solidFill>
                <a:srgbClr val="000000"/>
              </a:solidFill>
              <a:latin typeface="Arial"/>
            </a:endParaRPr>
          </a:p>
          <a:p>
            <a:pPr>
              <a:lnSpc>
                <a:spcPct val="100000"/>
              </a:lnSpc>
              <a:tabLst>
                <a:tab algn="l" pos="0"/>
              </a:tabLst>
            </a:pPr>
            <a:endParaRPr b="0" lang="es-AR" sz="1600" spc="-1" strike="noStrike">
              <a:solidFill>
                <a:srgbClr val="000000"/>
              </a:solidFill>
              <a:latin typeface="Arial"/>
            </a:endParaRPr>
          </a:p>
          <a:p>
            <a:pPr>
              <a:lnSpc>
                <a:spcPct val="100000"/>
              </a:lnSpc>
              <a:tabLst>
                <a:tab algn="l" pos="0"/>
              </a:tabLst>
            </a:pPr>
            <a:r>
              <a:rPr b="0" lang="es-ES" sz="1600" spc="-1" strike="noStrike">
                <a:solidFill>
                  <a:srgbClr val="f2f2f2"/>
                </a:solidFill>
                <a:latin typeface="Arial"/>
                <a:ea typeface="Arial"/>
              </a:rPr>
              <a:t>Para formar parte de los profesionales que hagan posible este proceso, necesitas contar con los conocimientos adecuados. Es por eso que Banco Santander impulsa diferentes iniciativas para aquellos que quieran formarse o reorientar su carrera profesional hacia el sector con las profesiones más demandadas actualmente. </a:t>
            </a:r>
            <a:endParaRPr b="0" lang="es-AR" sz="1600" spc="-1" strike="noStrike">
              <a:solidFill>
                <a:srgbClr val="000000"/>
              </a:solidFill>
              <a:latin typeface="Arial"/>
            </a:endParaRPr>
          </a:p>
        </p:txBody>
      </p:sp>
      <p:pic>
        <p:nvPicPr>
          <p:cNvPr id="1134" name="Google Shape;1306;p103" descr="Trabajadores usando metodologías de desarrollo de software"/>
          <p:cNvPicPr/>
          <p:nvPr/>
        </p:nvPicPr>
        <p:blipFill>
          <a:blip r:embed="rId2"/>
          <a:stretch/>
        </p:blipFill>
        <p:spPr>
          <a:xfrm>
            <a:off x="350640" y="2140560"/>
            <a:ext cx="5360400" cy="3877920"/>
          </a:xfrm>
          <a:prstGeom prst="rect">
            <a:avLst/>
          </a:prstGeom>
          <a:ln w="0">
            <a:noFill/>
          </a:ln>
        </p:spPr>
      </p:pic>
      <p:sp>
        <p:nvSpPr>
          <p:cNvPr id="1135" name="Google Shape;1307;p103"/>
          <p:cNvSpPr/>
          <p:nvPr/>
        </p:nvSpPr>
        <p:spPr>
          <a:xfrm>
            <a:off x="335160" y="470880"/>
            <a:ext cx="9218520" cy="82260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1" lang="es-ES" sz="2400" spc="-1" strike="noStrike">
                <a:solidFill>
                  <a:srgbClr val="f2f2f2"/>
                </a:solidFill>
                <a:latin typeface="Arial"/>
                <a:ea typeface="Arial"/>
              </a:rPr>
              <a:t>El desarrollo de software de alta calidad:</a:t>
            </a:r>
            <a:endParaRPr b="0" lang="es-AR" sz="2400" spc="-1" strike="noStrike">
              <a:solidFill>
                <a:srgbClr val="000000"/>
              </a:solidFill>
              <a:latin typeface="Arial"/>
            </a:endParaRPr>
          </a:p>
          <a:p>
            <a:pPr>
              <a:lnSpc>
                <a:spcPct val="100000"/>
              </a:lnSpc>
              <a:tabLst>
                <a:tab algn="l" pos="0"/>
              </a:tabLst>
            </a:pPr>
            <a:r>
              <a:rPr b="1" lang="es-ES" sz="2400" spc="-1" strike="noStrike">
                <a:solidFill>
                  <a:srgbClr val="f2f2f2"/>
                </a:solidFill>
                <a:latin typeface="Arial"/>
                <a:ea typeface="Arial"/>
              </a:rPr>
              <a:t> </a:t>
            </a:r>
            <a:r>
              <a:rPr b="1" lang="es-ES" sz="2400" spc="-1" strike="noStrike">
                <a:solidFill>
                  <a:srgbClr val="f2f2f2"/>
                </a:solidFill>
                <a:latin typeface="Arial"/>
                <a:ea typeface="Arial"/>
              </a:rPr>
              <a:t>presente y futuro de todo lo que conocemos</a:t>
            </a:r>
            <a:endParaRPr b="0" lang="es-AR" sz="2400" spc="-1" strike="noStrike">
              <a:solidFill>
                <a:srgbClr val="000000"/>
              </a:solidFill>
              <a:latin typeface="Arial"/>
            </a:endParaRPr>
          </a:p>
        </p:txBody>
      </p:sp>
      <p:sp>
        <p:nvSpPr>
          <p:cNvPr id="1136" name="Google Shape;1308;p103"/>
          <p:cNvSpPr/>
          <p:nvPr/>
        </p:nvSpPr>
        <p:spPr>
          <a:xfrm>
            <a:off x="3699000" y="6165720"/>
            <a:ext cx="8492760" cy="464040"/>
          </a:xfrm>
          <a:prstGeom prst="rect">
            <a:avLst/>
          </a:prstGeom>
          <a:solidFill>
            <a:srgbClr val="262626">
              <a:alpha val="7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7" name="Google Shape;1313;p104" descr=""/>
          <p:cNvPicPr/>
          <p:nvPr/>
        </p:nvPicPr>
        <p:blipFill>
          <a:blip r:embed="rId1"/>
          <a:stretch/>
        </p:blipFill>
        <p:spPr>
          <a:xfrm>
            <a:off x="20520" y="0"/>
            <a:ext cx="12151080" cy="6857640"/>
          </a:xfrm>
          <a:prstGeom prst="rect">
            <a:avLst/>
          </a:prstGeom>
          <a:ln w="0">
            <a:noFill/>
          </a:ln>
        </p:spPr>
      </p:pic>
      <p:sp>
        <p:nvSpPr>
          <p:cNvPr id="1138" name="Google Shape;1314;p104"/>
          <p:cNvSpPr/>
          <p:nvPr/>
        </p:nvSpPr>
        <p:spPr>
          <a:xfrm>
            <a:off x="0" y="4584960"/>
            <a:ext cx="12191760" cy="1850040"/>
          </a:xfrm>
          <a:prstGeom prst="rect">
            <a:avLst/>
          </a:prstGeom>
          <a:solidFill>
            <a:srgbClr val="3e516e"/>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39" name="Google Shape;1315;p104"/>
          <p:cNvSpPr/>
          <p:nvPr/>
        </p:nvSpPr>
        <p:spPr>
          <a:xfrm>
            <a:off x="-2582640" y="5053680"/>
            <a:ext cx="12191760" cy="821880"/>
          </a:xfrm>
          <a:prstGeom prst="rect">
            <a:avLst/>
          </a:prstGeom>
          <a:noFill/>
          <a:ln w="0">
            <a:noFill/>
          </a:ln>
        </p:spPr>
        <p:style>
          <a:lnRef idx="0"/>
          <a:fillRef idx="0"/>
          <a:effectRef idx="0"/>
          <a:fontRef idx="minor"/>
        </p:style>
        <p:txBody>
          <a:bodyPr anchor="ctr">
            <a:spAutoFit/>
          </a:bodyPr>
          <a:p>
            <a:pPr algn="ctr">
              <a:lnSpc>
                <a:spcPct val="100000"/>
              </a:lnSpc>
              <a:tabLst>
                <a:tab algn="l" pos="0"/>
              </a:tabLst>
            </a:pPr>
            <a:r>
              <a:rPr b="0" lang="es-ES" sz="4800" spc="-1" strike="noStrike">
                <a:solidFill>
                  <a:schemeClr val="lt1"/>
                </a:solidFill>
                <a:latin typeface="Arial"/>
                <a:ea typeface="Arial"/>
              </a:rPr>
              <a:t>MUCHAS GRACIAS</a:t>
            </a:r>
            <a:endParaRPr b="0" lang="es-AR" sz="4800" spc="-1" strike="noStrike">
              <a:solidFill>
                <a:srgbClr val="000000"/>
              </a:solidFill>
              <a:latin typeface="Arial"/>
            </a:endParaRPr>
          </a:p>
        </p:txBody>
      </p:sp>
      <p:sp>
        <p:nvSpPr>
          <p:cNvPr id="1140" name="Google Shape;1316;p104"/>
          <p:cNvSpPr/>
          <p:nvPr/>
        </p:nvSpPr>
        <p:spPr>
          <a:xfrm>
            <a:off x="8009280" y="5643000"/>
            <a:ext cx="4912200" cy="374760"/>
          </a:xfrm>
          <a:prstGeom prst="rect">
            <a:avLst/>
          </a:prstGeom>
          <a:noFill/>
          <a:ln w="0">
            <a:noFill/>
          </a:ln>
        </p:spPr>
        <p:style>
          <a:lnRef idx="0"/>
          <a:fillRef idx="0"/>
          <a:effectRef idx="0"/>
          <a:fontRef idx="minor"/>
        </p:style>
        <p:txBody>
          <a:bodyPr anchor="ctr">
            <a:spAutoFit/>
          </a:bodyPr>
          <a:p>
            <a:pPr algn="ctr">
              <a:lnSpc>
                <a:spcPct val="100000"/>
              </a:lnSpc>
              <a:tabLst>
                <a:tab algn="l" pos="0"/>
              </a:tabLst>
            </a:pPr>
            <a:r>
              <a:rPr b="0" lang="es-ES" sz="1870" spc="-1" strike="noStrike">
                <a:solidFill>
                  <a:schemeClr val="lt1"/>
                </a:solidFill>
                <a:latin typeface="Arial"/>
                <a:ea typeface="Arial"/>
              </a:rPr>
              <a:t>{Hasta la Proxima}</a:t>
            </a:r>
            <a:endParaRPr b="0" lang="es-AR" sz="1870" spc="-1" strike="noStrike">
              <a:solidFill>
                <a:srgbClr val="000000"/>
              </a:solidFill>
              <a:latin typeface="Arial"/>
            </a:endParaRPr>
          </a:p>
        </p:txBody>
      </p:sp>
      <p:grpSp>
        <p:nvGrpSpPr>
          <p:cNvPr id="1141" name="Google Shape;1317;p104"/>
          <p:cNvGrpSpPr/>
          <p:nvPr/>
        </p:nvGrpSpPr>
        <p:grpSpPr>
          <a:xfrm>
            <a:off x="5652720" y="6509880"/>
            <a:ext cx="881280" cy="136800"/>
            <a:chOff x="5652720" y="6509880"/>
            <a:chExt cx="881280" cy="136800"/>
          </a:xfrm>
        </p:grpSpPr>
        <p:sp>
          <p:nvSpPr>
            <p:cNvPr id="1142" name="Google Shape;1318;p104"/>
            <p:cNvSpPr/>
            <p:nvPr/>
          </p:nvSpPr>
          <p:spPr>
            <a:xfrm>
              <a:off x="5652720" y="6509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43" name="Google Shape;1319;p104"/>
            <p:cNvSpPr/>
            <p:nvPr/>
          </p:nvSpPr>
          <p:spPr>
            <a:xfrm>
              <a:off x="5901120" y="6509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44" name="Google Shape;1320;p104"/>
            <p:cNvSpPr/>
            <p:nvPr/>
          </p:nvSpPr>
          <p:spPr>
            <a:xfrm>
              <a:off x="6149160" y="6509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45" name="Google Shape;1321;p104"/>
            <p:cNvSpPr/>
            <p:nvPr/>
          </p:nvSpPr>
          <p:spPr>
            <a:xfrm>
              <a:off x="6397200" y="650988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grpSp>
        <p:nvGrpSpPr>
          <p:cNvPr id="1146" name="Google Shape;1322;p104"/>
          <p:cNvGrpSpPr/>
          <p:nvPr/>
        </p:nvGrpSpPr>
        <p:grpSpPr>
          <a:xfrm>
            <a:off x="5652720" y="4354560"/>
            <a:ext cx="881280" cy="136800"/>
            <a:chOff x="5652720" y="4354560"/>
            <a:chExt cx="881280" cy="136800"/>
          </a:xfrm>
        </p:grpSpPr>
        <p:sp>
          <p:nvSpPr>
            <p:cNvPr id="1147" name="Google Shape;1323;p104"/>
            <p:cNvSpPr/>
            <p:nvPr/>
          </p:nvSpPr>
          <p:spPr>
            <a:xfrm>
              <a:off x="5652720" y="43545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48" name="Google Shape;1324;p104"/>
            <p:cNvSpPr/>
            <p:nvPr/>
          </p:nvSpPr>
          <p:spPr>
            <a:xfrm>
              <a:off x="5901120" y="43545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49" name="Google Shape;1325;p104"/>
            <p:cNvSpPr/>
            <p:nvPr/>
          </p:nvSpPr>
          <p:spPr>
            <a:xfrm>
              <a:off x="6149160" y="43545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50" name="Google Shape;1326;p104"/>
            <p:cNvSpPr/>
            <p:nvPr/>
          </p:nvSpPr>
          <p:spPr>
            <a:xfrm>
              <a:off x="6397200" y="4354560"/>
              <a:ext cx="136800" cy="136800"/>
            </a:xfrm>
            <a:prstGeom prst="rect">
              <a:avLst/>
            </a:prstGeom>
            <a:solidFill>
              <a:schemeClr val="lt1"/>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grpSp>
      <p:pic>
        <p:nvPicPr>
          <p:cNvPr id="1151" name="Google Shape;1327;p104" descr="suggestion card image"/>
          <p:cNvPicPr/>
          <p:nvPr/>
        </p:nvPicPr>
        <p:blipFill>
          <a:blip r:embed="rId2"/>
          <a:stretch/>
        </p:blipFill>
        <p:spPr>
          <a:xfrm>
            <a:off x="7026840" y="3355200"/>
            <a:ext cx="4937400" cy="329148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52" name="Google Shape;1332;p105"/>
          <p:cNvGrpSpPr/>
          <p:nvPr/>
        </p:nvGrpSpPr>
        <p:grpSpPr>
          <a:xfrm>
            <a:off x="3807000" y="1259280"/>
            <a:ext cx="4449960" cy="3931200"/>
            <a:chOff x="3807000" y="1259280"/>
            <a:chExt cx="4449960" cy="3931200"/>
          </a:xfrm>
        </p:grpSpPr>
        <p:cxnSp>
          <p:nvCxnSpPr>
            <p:cNvPr id="1153" name="Google Shape;1333;p105"/>
            <p:cNvCxnSpPr>
              <a:stCxn id="1154" idx="0"/>
              <a:endCxn id="1155" idx="4"/>
            </p:cNvCxnSpPr>
            <p:nvPr/>
          </p:nvCxnSpPr>
          <p:spPr>
            <a:xfrm flipH="1">
              <a:off x="8080200" y="3152880"/>
              <a:ext cx="126360" cy="741960"/>
            </a:xfrm>
            <a:prstGeom prst="straightConnector1">
              <a:avLst/>
            </a:prstGeom>
            <a:ln w="9525">
              <a:solidFill>
                <a:srgbClr val="ffffff"/>
              </a:solidFill>
              <a:miter/>
            </a:ln>
          </p:spPr>
        </p:cxnSp>
        <p:cxnSp>
          <p:nvCxnSpPr>
            <p:cNvPr id="1156" name="Google Shape;1336;p105"/>
            <p:cNvCxnSpPr>
              <a:stCxn id="1155" idx="7"/>
              <a:endCxn id="1157" idx="2"/>
            </p:cNvCxnSpPr>
            <p:nvPr/>
          </p:nvCxnSpPr>
          <p:spPr>
            <a:xfrm flipH="1">
              <a:off x="6402960" y="4023360"/>
              <a:ext cx="1624320" cy="1117080"/>
            </a:xfrm>
            <a:prstGeom prst="straightConnector1">
              <a:avLst/>
            </a:prstGeom>
            <a:ln w="9525">
              <a:solidFill>
                <a:srgbClr val="ffffff"/>
              </a:solidFill>
              <a:miter/>
            </a:ln>
          </p:spPr>
        </p:cxnSp>
        <p:cxnSp>
          <p:nvCxnSpPr>
            <p:cNvPr id="1158" name="Google Shape;1338;p105"/>
            <p:cNvCxnSpPr>
              <a:stCxn id="1155" idx="6"/>
              <a:endCxn id="1159" idx="2"/>
            </p:cNvCxnSpPr>
            <p:nvPr/>
          </p:nvCxnSpPr>
          <p:spPr>
            <a:xfrm flipH="1">
              <a:off x="7021080" y="3969720"/>
              <a:ext cx="983880" cy="327240"/>
            </a:xfrm>
            <a:prstGeom prst="straightConnector1">
              <a:avLst/>
            </a:prstGeom>
            <a:ln w="9525">
              <a:solidFill>
                <a:srgbClr val="ffffff"/>
              </a:solidFill>
              <a:miter/>
            </a:ln>
          </p:spPr>
        </p:cxnSp>
        <p:cxnSp>
          <p:nvCxnSpPr>
            <p:cNvPr id="1160" name="Google Shape;1340;p105"/>
            <p:cNvCxnSpPr>
              <a:stCxn id="1159" idx="7"/>
              <a:endCxn id="1157" idx="3"/>
            </p:cNvCxnSpPr>
            <p:nvPr/>
          </p:nvCxnSpPr>
          <p:spPr>
            <a:xfrm flipH="1">
              <a:off x="6387840" y="4349880"/>
              <a:ext cx="504720" cy="754920"/>
            </a:xfrm>
            <a:prstGeom prst="straightConnector1">
              <a:avLst/>
            </a:prstGeom>
            <a:ln w="9525">
              <a:solidFill>
                <a:srgbClr val="ffffff"/>
              </a:solidFill>
              <a:miter/>
            </a:ln>
          </p:spPr>
        </p:cxnSp>
        <p:cxnSp>
          <p:nvCxnSpPr>
            <p:cNvPr id="1161" name="Google Shape;1341;p105"/>
            <p:cNvCxnSpPr>
              <a:stCxn id="1154" idx="4"/>
              <a:endCxn id="1162" idx="1"/>
            </p:cNvCxnSpPr>
            <p:nvPr/>
          </p:nvCxnSpPr>
          <p:spPr>
            <a:xfrm flipH="1" flipV="1">
              <a:off x="7849440" y="2413080"/>
              <a:ext cx="357120" cy="639360"/>
            </a:xfrm>
            <a:prstGeom prst="straightConnector1">
              <a:avLst/>
            </a:prstGeom>
            <a:ln w="9525">
              <a:solidFill>
                <a:srgbClr val="ffffff"/>
              </a:solidFill>
              <a:miter/>
            </a:ln>
          </p:spPr>
        </p:cxnSp>
        <p:cxnSp>
          <p:nvCxnSpPr>
            <p:cNvPr id="1163" name="Google Shape;1343;p105"/>
            <p:cNvCxnSpPr>
              <a:stCxn id="1164" idx="3"/>
              <a:endCxn id="1162" idx="7"/>
            </p:cNvCxnSpPr>
            <p:nvPr/>
          </p:nvCxnSpPr>
          <p:spPr>
            <a:xfrm flipV="1">
              <a:off x="7127280" y="2413080"/>
              <a:ext cx="651240" cy="249480"/>
            </a:xfrm>
            <a:prstGeom prst="straightConnector1">
              <a:avLst/>
            </a:prstGeom>
            <a:ln w="9525">
              <a:solidFill>
                <a:srgbClr val="ffffff"/>
              </a:solidFill>
              <a:miter/>
            </a:ln>
          </p:spPr>
        </p:cxnSp>
        <p:cxnSp>
          <p:nvCxnSpPr>
            <p:cNvPr id="1165" name="Google Shape;1345;p105"/>
            <p:cNvCxnSpPr>
              <a:stCxn id="1164" idx="2"/>
              <a:endCxn id="1154" idx="6"/>
            </p:cNvCxnSpPr>
            <p:nvPr/>
          </p:nvCxnSpPr>
          <p:spPr>
            <a:xfrm>
              <a:off x="7149240" y="2715840"/>
              <a:ext cx="1006920" cy="387000"/>
            </a:xfrm>
            <a:prstGeom prst="straightConnector1">
              <a:avLst/>
            </a:prstGeom>
            <a:ln w="9525">
              <a:solidFill>
                <a:srgbClr val="ffffff"/>
              </a:solidFill>
              <a:miter/>
            </a:ln>
          </p:spPr>
        </p:cxnSp>
        <p:cxnSp>
          <p:nvCxnSpPr>
            <p:cNvPr id="1166" name="Google Shape;1346;p105"/>
            <p:cNvCxnSpPr>
              <a:stCxn id="1159" idx="4"/>
              <a:endCxn id="1164" idx="0"/>
            </p:cNvCxnSpPr>
            <p:nvPr/>
          </p:nvCxnSpPr>
          <p:spPr>
            <a:xfrm flipV="1">
              <a:off x="6945840" y="2791440"/>
              <a:ext cx="128160" cy="1429560"/>
            </a:xfrm>
            <a:prstGeom prst="straightConnector1">
              <a:avLst/>
            </a:prstGeom>
            <a:ln w="9525">
              <a:solidFill>
                <a:srgbClr val="ffffff"/>
              </a:solidFill>
              <a:miter/>
            </a:ln>
          </p:spPr>
        </p:cxnSp>
        <p:cxnSp>
          <p:nvCxnSpPr>
            <p:cNvPr id="1167" name="Google Shape;1347;p105"/>
            <p:cNvCxnSpPr>
              <a:stCxn id="1168" idx="3"/>
              <a:endCxn id="1164" idx="7"/>
            </p:cNvCxnSpPr>
            <p:nvPr/>
          </p:nvCxnSpPr>
          <p:spPr>
            <a:xfrm flipV="1">
              <a:off x="5916600" y="2769480"/>
              <a:ext cx="1103760" cy="1381320"/>
            </a:xfrm>
            <a:prstGeom prst="straightConnector1">
              <a:avLst/>
            </a:prstGeom>
            <a:ln w="9525">
              <a:solidFill>
                <a:srgbClr val="ffffff"/>
              </a:solidFill>
              <a:miter/>
            </a:ln>
          </p:spPr>
        </p:cxnSp>
        <p:cxnSp>
          <p:nvCxnSpPr>
            <p:cNvPr id="1169" name="Google Shape;1349;p105"/>
            <p:cNvCxnSpPr>
              <a:stCxn id="1168" idx="2"/>
              <a:endCxn id="1159" idx="6"/>
            </p:cNvCxnSpPr>
            <p:nvPr/>
          </p:nvCxnSpPr>
          <p:spPr>
            <a:xfrm>
              <a:off x="5928120" y="4206960"/>
              <a:ext cx="942120" cy="90000"/>
            </a:xfrm>
            <a:prstGeom prst="straightConnector1">
              <a:avLst/>
            </a:prstGeom>
            <a:ln w="9525">
              <a:solidFill>
                <a:srgbClr val="ffffff"/>
              </a:solidFill>
              <a:miter/>
            </a:ln>
          </p:spPr>
        </p:cxnSp>
        <p:cxnSp>
          <p:nvCxnSpPr>
            <p:cNvPr id="1170" name="Google Shape;1350;p105"/>
            <p:cNvCxnSpPr>
              <a:stCxn id="1168" idx="1"/>
              <a:endCxn id="1157" idx="4"/>
            </p:cNvCxnSpPr>
            <p:nvPr/>
          </p:nvCxnSpPr>
          <p:spPr>
            <a:xfrm>
              <a:off x="5896080" y="4255200"/>
              <a:ext cx="456840" cy="834840"/>
            </a:xfrm>
            <a:prstGeom prst="straightConnector1">
              <a:avLst/>
            </a:prstGeom>
            <a:ln w="9525">
              <a:solidFill>
                <a:srgbClr val="ffffff"/>
              </a:solidFill>
              <a:miter/>
            </a:ln>
          </p:spPr>
        </p:cxnSp>
        <p:cxnSp>
          <p:nvCxnSpPr>
            <p:cNvPr id="1171" name="Google Shape;1351;p105"/>
            <p:cNvCxnSpPr>
              <a:stCxn id="1172" idx="1"/>
              <a:endCxn id="1173" idx="6"/>
            </p:cNvCxnSpPr>
            <p:nvPr/>
          </p:nvCxnSpPr>
          <p:spPr>
            <a:xfrm>
              <a:off x="4536720" y="3702600"/>
              <a:ext cx="765720" cy="813960"/>
            </a:xfrm>
            <a:prstGeom prst="straightConnector1">
              <a:avLst/>
            </a:prstGeom>
            <a:ln w="9525">
              <a:solidFill>
                <a:srgbClr val="ffffff"/>
              </a:solidFill>
              <a:miter/>
            </a:ln>
          </p:spPr>
        </p:cxnSp>
        <p:cxnSp>
          <p:nvCxnSpPr>
            <p:cNvPr id="1174" name="Google Shape;1354;p105"/>
            <p:cNvCxnSpPr>
              <a:stCxn id="1172" idx="0"/>
              <a:endCxn id="1175" idx="4"/>
            </p:cNvCxnSpPr>
            <p:nvPr/>
          </p:nvCxnSpPr>
          <p:spPr>
            <a:xfrm>
              <a:off x="4499280" y="3711960"/>
              <a:ext cx="130320" cy="1035360"/>
            </a:xfrm>
            <a:prstGeom prst="straightConnector1">
              <a:avLst/>
            </a:prstGeom>
            <a:ln w="9525">
              <a:solidFill>
                <a:srgbClr val="ffffff"/>
              </a:solidFill>
              <a:miter/>
            </a:ln>
          </p:spPr>
        </p:cxnSp>
        <p:cxnSp>
          <p:nvCxnSpPr>
            <p:cNvPr id="1176" name="Google Shape;1356;p105"/>
            <p:cNvCxnSpPr>
              <a:stCxn id="1177" idx="1"/>
              <a:endCxn id="1178" idx="5"/>
            </p:cNvCxnSpPr>
            <p:nvPr/>
          </p:nvCxnSpPr>
          <p:spPr>
            <a:xfrm>
              <a:off x="4415400" y="2135160"/>
              <a:ext cx="752040" cy="647280"/>
            </a:xfrm>
            <a:prstGeom prst="straightConnector1">
              <a:avLst/>
            </a:prstGeom>
            <a:ln w="9525">
              <a:solidFill>
                <a:srgbClr val="ffffff"/>
              </a:solidFill>
              <a:miter/>
            </a:ln>
          </p:spPr>
        </p:cxnSp>
        <p:cxnSp>
          <p:nvCxnSpPr>
            <p:cNvPr id="1179" name="Google Shape;1359;p105"/>
            <p:cNvCxnSpPr>
              <a:stCxn id="1177" idx="7"/>
              <a:endCxn id="1180" idx="4"/>
            </p:cNvCxnSpPr>
            <p:nvPr/>
          </p:nvCxnSpPr>
          <p:spPr>
            <a:xfrm flipH="1">
              <a:off x="3882240" y="2135160"/>
              <a:ext cx="426600" cy="1172880"/>
            </a:xfrm>
            <a:prstGeom prst="straightConnector1">
              <a:avLst/>
            </a:prstGeom>
            <a:ln w="9525">
              <a:solidFill>
                <a:srgbClr val="ffffff"/>
              </a:solidFill>
              <a:miter/>
            </a:ln>
          </p:spPr>
        </p:cxnSp>
        <p:cxnSp>
          <p:nvCxnSpPr>
            <p:cNvPr id="1181" name="Google Shape;1361;p105"/>
            <p:cNvCxnSpPr>
              <a:stCxn id="1177" idx="3"/>
              <a:endCxn id="1182" idx="6"/>
            </p:cNvCxnSpPr>
            <p:nvPr/>
          </p:nvCxnSpPr>
          <p:spPr>
            <a:xfrm flipV="1">
              <a:off x="4415400" y="1333080"/>
              <a:ext cx="1044720" cy="695520"/>
            </a:xfrm>
            <a:prstGeom prst="straightConnector1">
              <a:avLst/>
            </a:prstGeom>
            <a:ln w="9525">
              <a:solidFill>
                <a:srgbClr val="ffffff"/>
              </a:solidFill>
              <a:miter/>
            </a:ln>
          </p:spPr>
        </p:cxnSp>
        <p:cxnSp>
          <p:nvCxnSpPr>
            <p:cNvPr id="1183" name="Google Shape;1363;p105"/>
            <p:cNvCxnSpPr>
              <a:stCxn id="1184" idx="7"/>
              <a:endCxn id="1182" idx="1"/>
            </p:cNvCxnSpPr>
            <p:nvPr/>
          </p:nvCxnSpPr>
          <p:spPr>
            <a:xfrm flipH="1" flipV="1">
              <a:off x="5552280" y="1346040"/>
              <a:ext cx="822600" cy="175320"/>
            </a:xfrm>
            <a:prstGeom prst="straightConnector1">
              <a:avLst/>
            </a:prstGeom>
            <a:ln w="9525">
              <a:solidFill>
                <a:srgbClr val="ffffff"/>
              </a:solidFill>
              <a:miter/>
            </a:ln>
          </p:spPr>
        </p:cxnSp>
        <p:cxnSp>
          <p:nvCxnSpPr>
            <p:cNvPr id="1185" name="Google Shape;1365;p105"/>
            <p:cNvCxnSpPr>
              <a:stCxn id="1162" idx="4"/>
              <a:endCxn id="1186" idx="1"/>
            </p:cNvCxnSpPr>
            <p:nvPr/>
          </p:nvCxnSpPr>
          <p:spPr>
            <a:xfrm flipH="1" flipV="1">
              <a:off x="7250400" y="1847160"/>
              <a:ext cx="563760" cy="480240"/>
            </a:xfrm>
            <a:prstGeom prst="straightConnector1">
              <a:avLst/>
            </a:prstGeom>
            <a:ln w="9525">
              <a:solidFill>
                <a:srgbClr val="ffffff"/>
              </a:solidFill>
              <a:miter/>
            </a:ln>
          </p:spPr>
        </p:cxnSp>
        <p:cxnSp>
          <p:nvCxnSpPr>
            <p:cNvPr id="1187" name="Google Shape;1367;p105"/>
            <p:cNvCxnSpPr>
              <a:stCxn id="1182" idx="0"/>
              <a:endCxn id="1188" idx="5"/>
            </p:cNvCxnSpPr>
            <p:nvPr/>
          </p:nvCxnSpPr>
          <p:spPr>
            <a:xfrm>
              <a:off x="5521680" y="1369080"/>
              <a:ext cx="767160" cy="980280"/>
            </a:xfrm>
            <a:prstGeom prst="straightConnector1">
              <a:avLst/>
            </a:prstGeom>
            <a:ln w="9525">
              <a:solidFill>
                <a:srgbClr val="ffffff"/>
              </a:solidFill>
              <a:miter/>
            </a:ln>
          </p:spPr>
        </p:cxnSp>
        <p:cxnSp>
          <p:nvCxnSpPr>
            <p:cNvPr id="1189" name="Google Shape;1369;p105"/>
            <p:cNvCxnSpPr>
              <a:stCxn id="1184" idx="1"/>
              <a:endCxn id="1186" idx="5"/>
            </p:cNvCxnSpPr>
            <p:nvPr/>
          </p:nvCxnSpPr>
          <p:spPr>
            <a:xfrm>
              <a:off x="6481440" y="1521000"/>
              <a:ext cx="698040" cy="255240"/>
            </a:xfrm>
            <a:prstGeom prst="straightConnector1">
              <a:avLst/>
            </a:prstGeom>
            <a:ln w="9525">
              <a:solidFill>
                <a:srgbClr val="ffffff"/>
              </a:solidFill>
              <a:miter/>
            </a:ln>
          </p:spPr>
        </p:cxnSp>
        <p:cxnSp>
          <p:nvCxnSpPr>
            <p:cNvPr id="1190" name="Google Shape;1370;p105"/>
            <p:cNvCxnSpPr>
              <a:stCxn id="1177" idx="0"/>
              <a:endCxn id="1172" idx="5"/>
            </p:cNvCxnSpPr>
            <p:nvPr/>
          </p:nvCxnSpPr>
          <p:spPr>
            <a:xfrm>
              <a:off x="4362120" y="2157480"/>
              <a:ext cx="115560" cy="1464120"/>
            </a:xfrm>
            <a:prstGeom prst="straightConnector1">
              <a:avLst/>
            </a:prstGeom>
            <a:ln w="9525">
              <a:solidFill>
                <a:srgbClr val="ffffff"/>
              </a:solidFill>
              <a:miter/>
            </a:ln>
          </p:spPr>
        </p:cxnSp>
        <p:cxnSp>
          <p:nvCxnSpPr>
            <p:cNvPr id="1191" name="Google Shape;1371;p105"/>
            <p:cNvCxnSpPr>
              <a:stCxn id="1175" idx="5"/>
              <a:endCxn id="1180" idx="0"/>
            </p:cNvCxnSpPr>
            <p:nvPr/>
          </p:nvCxnSpPr>
          <p:spPr>
            <a:xfrm flipH="1" flipV="1">
              <a:off x="3881880" y="3458880"/>
              <a:ext cx="700560" cy="1321560"/>
            </a:xfrm>
            <a:prstGeom prst="straightConnector1">
              <a:avLst/>
            </a:prstGeom>
            <a:ln w="9525">
              <a:solidFill>
                <a:srgbClr val="ffffff"/>
              </a:solidFill>
              <a:miter/>
            </a:ln>
          </p:spPr>
        </p:cxnSp>
        <p:cxnSp>
          <p:nvCxnSpPr>
            <p:cNvPr id="1192" name="Google Shape;1372;p105"/>
            <p:cNvCxnSpPr>
              <a:stCxn id="1180" idx="1"/>
              <a:endCxn id="1172" idx="0"/>
            </p:cNvCxnSpPr>
            <p:nvPr/>
          </p:nvCxnSpPr>
          <p:spPr>
            <a:xfrm>
              <a:off x="3935520" y="3436560"/>
              <a:ext cx="564480" cy="275760"/>
            </a:xfrm>
            <a:prstGeom prst="straightConnector1">
              <a:avLst/>
            </a:prstGeom>
            <a:ln w="9525">
              <a:solidFill>
                <a:srgbClr val="ffffff"/>
              </a:solidFill>
              <a:miter/>
            </a:ln>
          </p:spPr>
        </p:cxnSp>
        <p:cxnSp>
          <p:nvCxnSpPr>
            <p:cNvPr id="1193" name="Google Shape;1373;p105"/>
            <p:cNvCxnSpPr>
              <a:stCxn id="1175" idx="1"/>
              <a:endCxn id="1157" idx="6"/>
            </p:cNvCxnSpPr>
            <p:nvPr/>
          </p:nvCxnSpPr>
          <p:spPr>
            <a:xfrm>
              <a:off x="4709160" y="4861800"/>
              <a:ext cx="1593000" cy="278640"/>
            </a:xfrm>
            <a:prstGeom prst="straightConnector1">
              <a:avLst/>
            </a:prstGeom>
            <a:ln w="9525">
              <a:solidFill>
                <a:srgbClr val="ffffff"/>
              </a:solidFill>
              <a:miter/>
            </a:ln>
          </p:spPr>
        </p:cxnSp>
        <p:cxnSp>
          <p:nvCxnSpPr>
            <p:cNvPr id="1194" name="Google Shape;1374;p105"/>
            <p:cNvCxnSpPr>
              <a:stCxn id="1172" idx="2"/>
              <a:endCxn id="1168" idx="6"/>
            </p:cNvCxnSpPr>
            <p:nvPr/>
          </p:nvCxnSpPr>
          <p:spPr>
            <a:xfrm>
              <a:off x="4556880" y="3669840"/>
              <a:ext cx="1223280" cy="508320"/>
            </a:xfrm>
            <a:prstGeom prst="straightConnector1">
              <a:avLst/>
            </a:prstGeom>
            <a:ln w="9525">
              <a:solidFill>
                <a:srgbClr val="ffffff"/>
              </a:solidFill>
              <a:miter/>
            </a:ln>
          </p:spPr>
        </p:cxnSp>
        <p:cxnSp>
          <p:nvCxnSpPr>
            <p:cNvPr id="1195" name="Google Shape;1375;p105"/>
            <p:cNvCxnSpPr>
              <a:stCxn id="1178" idx="1"/>
              <a:endCxn id="1168" idx="5"/>
            </p:cNvCxnSpPr>
            <p:nvPr/>
          </p:nvCxnSpPr>
          <p:spPr>
            <a:xfrm>
              <a:off x="5273640" y="2889000"/>
              <a:ext cx="538560" cy="1241280"/>
            </a:xfrm>
            <a:prstGeom prst="straightConnector1">
              <a:avLst/>
            </a:prstGeom>
            <a:ln w="9525">
              <a:solidFill>
                <a:srgbClr val="ffffff"/>
              </a:solidFill>
              <a:miter/>
            </a:ln>
          </p:spPr>
        </p:cxnSp>
        <p:cxnSp>
          <p:nvCxnSpPr>
            <p:cNvPr id="1196" name="Google Shape;1376;p105"/>
            <p:cNvCxnSpPr>
              <a:stCxn id="1178" idx="3"/>
            </p:cNvCxnSpPr>
            <p:nvPr/>
          </p:nvCxnSpPr>
          <p:spPr>
            <a:xfrm flipV="1">
              <a:off x="5273640" y="2398680"/>
              <a:ext cx="992880" cy="383760"/>
            </a:xfrm>
            <a:prstGeom prst="straightConnector1">
              <a:avLst/>
            </a:prstGeom>
            <a:ln w="9525">
              <a:solidFill>
                <a:srgbClr val="ffffff"/>
              </a:solidFill>
              <a:miter/>
            </a:ln>
          </p:spPr>
        </p:cxnSp>
        <p:cxnSp>
          <p:nvCxnSpPr>
            <p:cNvPr id="1197" name="Google Shape;1377;p105"/>
            <p:cNvCxnSpPr>
              <a:stCxn id="1168" idx="4"/>
              <a:endCxn id="1188" idx="7"/>
            </p:cNvCxnSpPr>
            <p:nvPr/>
          </p:nvCxnSpPr>
          <p:spPr>
            <a:xfrm flipV="1">
              <a:off x="5868360" y="2456280"/>
              <a:ext cx="420120" cy="1662480"/>
            </a:xfrm>
            <a:prstGeom prst="straightConnector1">
              <a:avLst/>
            </a:prstGeom>
            <a:ln w="9525">
              <a:solidFill>
                <a:srgbClr val="ffffff"/>
              </a:solidFill>
              <a:miter/>
            </a:ln>
          </p:spPr>
        </p:cxnSp>
        <p:cxnSp>
          <p:nvCxnSpPr>
            <p:cNvPr id="1198" name="Google Shape;1378;p105"/>
            <p:cNvCxnSpPr>
              <a:stCxn id="1164" idx="5"/>
              <a:endCxn id="1188" idx="1"/>
            </p:cNvCxnSpPr>
            <p:nvPr/>
          </p:nvCxnSpPr>
          <p:spPr>
            <a:xfrm flipH="1" flipV="1">
              <a:off x="6395040" y="2456280"/>
              <a:ext cx="625680" cy="206280"/>
            </a:xfrm>
            <a:prstGeom prst="straightConnector1">
              <a:avLst/>
            </a:prstGeom>
            <a:ln w="9525">
              <a:solidFill>
                <a:srgbClr val="ffffff"/>
              </a:solidFill>
              <a:miter/>
            </a:ln>
          </p:spPr>
        </p:cxnSp>
        <p:cxnSp>
          <p:nvCxnSpPr>
            <p:cNvPr id="1199" name="Google Shape;1379;p105"/>
            <p:cNvCxnSpPr>
              <a:stCxn id="1178" idx="7"/>
              <a:endCxn id="1172" idx="3"/>
            </p:cNvCxnSpPr>
            <p:nvPr/>
          </p:nvCxnSpPr>
          <p:spPr>
            <a:xfrm flipH="1">
              <a:off x="4547880" y="2889000"/>
              <a:ext cx="619200" cy="743400"/>
            </a:xfrm>
            <a:prstGeom prst="straightConnector1">
              <a:avLst/>
            </a:prstGeom>
            <a:ln w="9525">
              <a:solidFill>
                <a:srgbClr val="ffffff"/>
              </a:solidFill>
              <a:miter/>
            </a:ln>
          </p:spPr>
        </p:cxnSp>
        <p:cxnSp>
          <p:nvCxnSpPr>
            <p:cNvPr id="1200" name="Google Shape;1380;p105"/>
            <p:cNvCxnSpPr>
              <a:stCxn id="1154" idx="7"/>
              <a:endCxn id="1159" idx="3"/>
            </p:cNvCxnSpPr>
            <p:nvPr/>
          </p:nvCxnSpPr>
          <p:spPr>
            <a:xfrm flipH="1">
              <a:off x="6999120" y="3138120"/>
              <a:ext cx="1171800" cy="1105200"/>
            </a:xfrm>
            <a:prstGeom prst="straightConnector1">
              <a:avLst/>
            </a:prstGeom>
            <a:ln w="9525">
              <a:solidFill>
                <a:srgbClr val="ffffff"/>
              </a:solidFill>
              <a:miter/>
            </a:ln>
          </p:spPr>
        </p:cxnSp>
        <p:cxnSp>
          <p:nvCxnSpPr>
            <p:cNvPr id="1201" name="Google Shape;1381;p105"/>
            <p:cNvCxnSpPr>
              <a:stCxn id="1186" idx="7"/>
              <a:endCxn id="1188" idx="3"/>
            </p:cNvCxnSpPr>
            <p:nvPr/>
          </p:nvCxnSpPr>
          <p:spPr>
            <a:xfrm flipH="1">
              <a:off x="6395040" y="1847160"/>
              <a:ext cx="784440" cy="502200"/>
            </a:xfrm>
            <a:prstGeom prst="straightConnector1">
              <a:avLst/>
            </a:prstGeom>
            <a:ln w="9525">
              <a:solidFill>
                <a:srgbClr val="ffffff"/>
              </a:solidFill>
              <a:miter/>
            </a:ln>
          </p:spPr>
        </p:cxnSp>
        <p:cxnSp>
          <p:nvCxnSpPr>
            <p:cNvPr id="1202" name="Google Shape;1382;p105"/>
            <p:cNvCxnSpPr>
              <a:stCxn id="1182" idx="7"/>
              <a:endCxn id="1178" idx="4"/>
            </p:cNvCxnSpPr>
            <p:nvPr/>
          </p:nvCxnSpPr>
          <p:spPr>
            <a:xfrm flipH="1">
              <a:off x="5220360" y="1364040"/>
              <a:ext cx="263160" cy="1396440"/>
            </a:xfrm>
            <a:prstGeom prst="straightConnector1">
              <a:avLst/>
            </a:prstGeom>
            <a:ln w="9525">
              <a:solidFill>
                <a:srgbClr val="ffffff"/>
              </a:solidFill>
              <a:miter/>
            </a:ln>
          </p:spPr>
        </p:cxnSp>
        <p:sp>
          <p:nvSpPr>
            <p:cNvPr id="1155" name="Google Shape;1335;p105"/>
            <p:cNvSpPr/>
            <p:nvPr/>
          </p:nvSpPr>
          <p:spPr>
            <a:xfrm rot="10800000">
              <a:off x="8005320" y="389484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54" name="Google Shape;1334;p105"/>
            <p:cNvSpPr/>
            <p:nvPr/>
          </p:nvSpPr>
          <p:spPr>
            <a:xfrm rot="10800000">
              <a:off x="8156520" y="3052440"/>
              <a:ext cx="100440" cy="100440"/>
            </a:xfrm>
            <a:prstGeom prst="ellipse">
              <a:avLst/>
            </a:prstGeom>
            <a:solidFill>
              <a:schemeClr val="lt1"/>
            </a:solidFill>
            <a:ln w="12700">
              <a:solidFill>
                <a:srgbClr val="ffffff"/>
              </a:solidFill>
              <a:miter/>
            </a:ln>
          </p:spPr>
          <p:style>
            <a:lnRef idx="0"/>
            <a:fillRef idx="0"/>
            <a:effectRef idx="0"/>
            <a:fontRef idx="minor"/>
          </p:style>
          <p:txBody>
            <a:bodyPr tIns="35280" bIns="35280" anchor="ctr">
              <a:noAutofit/>
            </a:bodyPr>
            <a:p>
              <a:pPr algn="ctr">
                <a:lnSpc>
                  <a:spcPct val="100000"/>
                </a:lnSpc>
                <a:tabLst>
                  <a:tab algn="l" pos="0"/>
                </a:tabLst>
              </a:pPr>
              <a:endParaRPr b="0" lang="es-AR" sz="1400" spc="-1" strike="noStrike">
                <a:solidFill>
                  <a:srgbClr val="000000"/>
                </a:solidFill>
                <a:latin typeface="Arial"/>
              </a:endParaRPr>
            </a:p>
          </p:txBody>
        </p:sp>
        <p:sp>
          <p:nvSpPr>
            <p:cNvPr id="1164" name="Google Shape;1344;p105"/>
            <p:cNvSpPr/>
            <p:nvPr/>
          </p:nvSpPr>
          <p:spPr>
            <a:xfrm rot="10800000">
              <a:off x="6998760" y="264096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78" name="Google Shape;1358;p105"/>
            <p:cNvSpPr/>
            <p:nvPr/>
          </p:nvSpPr>
          <p:spPr>
            <a:xfrm rot="10800000">
              <a:off x="5145120" y="276048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72" name="Google Shape;1352;p105"/>
            <p:cNvSpPr/>
            <p:nvPr/>
          </p:nvSpPr>
          <p:spPr>
            <a:xfrm rot="11327400">
              <a:off x="4456800" y="3612240"/>
              <a:ext cx="100440" cy="100440"/>
            </a:xfrm>
            <a:prstGeom prst="ellipse">
              <a:avLst/>
            </a:prstGeom>
            <a:solidFill>
              <a:schemeClr val="lt1"/>
            </a:solidFill>
            <a:ln w="12700">
              <a:solidFill>
                <a:srgbClr val="ffffff"/>
              </a:solidFill>
              <a:miter/>
            </a:ln>
          </p:spPr>
          <p:style>
            <a:lnRef idx="0"/>
            <a:fillRef idx="0"/>
            <a:effectRef idx="0"/>
            <a:fontRef idx="minor"/>
          </p:style>
          <p:txBody>
            <a:bodyPr tIns="35280" bIns="35280" anchor="ctr">
              <a:noAutofit/>
            </a:bodyPr>
            <a:p>
              <a:pPr algn="ctr">
                <a:lnSpc>
                  <a:spcPct val="100000"/>
                </a:lnSpc>
                <a:tabLst>
                  <a:tab algn="l" pos="0"/>
                </a:tabLst>
              </a:pPr>
              <a:endParaRPr b="0" lang="es-AR" sz="1400" spc="-1" strike="noStrike">
                <a:solidFill>
                  <a:srgbClr val="000000"/>
                </a:solidFill>
                <a:latin typeface="Arial"/>
              </a:endParaRPr>
            </a:p>
          </p:txBody>
        </p:sp>
        <p:sp>
          <p:nvSpPr>
            <p:cNvPr id="1175" name="Google Shape;1355;p105"/>
            <p:cNvSpPr/>
            <p:nvPr/>
          </p:nvSpPr>
          <p:spPr>
            <a:xfrm rot="10061400">
              <a:off x="4570560" y="474552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68" name="Google Shape;1348;p105"/>
            <p:cNvSpPr/>
            <p:nvPr/>
          </p:nvSpPr>
          <p:spPr>
            <a:xfrm rot="11464200">
              <a:off x="5778720" y="411732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59" name="Google Shape;1339;p105"/>
            <p:cNvSpPr/>
            <p:nvPr/>
          </p:nvSpPr>
          <p:spPr>
            <a:xfrm rot="10800000">
              <a:off x="6870600" y="422136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57" name="Google Shape;1337;p105"/>
            <p:cNvSpPr/>
            <p:nvPr/>
          </p:nvSpPr>
          <p:spPr>
            <a:xfrm rot="10800000">
              <a:off x="6302520" y="5090040"/>
              <a:ext cx="100440" cy="100440"/>
            </a:xfrm>
            <a:prstGeom prst="ellipse">
              <a:avLst/>
            </a:prstGeom>
            <a:solidFill>
              <a:schemeClr val="lt1"/>
            </a:solidFill>
            <a:ln w="12700">
              <a:solidFill>
                <a:srgbClr val="ffffff"/>
              </a:solidFill>
              <a:miter/>
            </a:ln>
          </p:spPr>
          <p:style>
            <a:lnRef idx="0"/>
            <a:fillRef idx="0"/>
            <a:effectRef idx="0"/>
            <a:fontRef idx="minor"/>
          </p:style>
          <p:txBody>
            <a:bodyPr tIns="35280" bIns="35280" anchor="ctr">
              <a:noAutofit/>
            </a:bodyPr>
            <a:p>
              <a:pPr algn="ctr">
                <a:lnSpc>
                  <a:spcPct val="100000"/>
                </a:lnSpc>
                <a:tabLst>
                  <a:tab algn="l" pos="0"/>
                </a:tabLst>
              </a:pPr>
              <a:endParaRPr b="0" lang="es-AR" sz="1400" spc="-1" strike="noStrike">
                <a:solidFill>
                  <a:srgbClr val="000000"/>
                </a:solidFill>
                <a:latin typeface="Arial"/>
              </a:endParaRPr>
            </a:p>
          </p:txBody>
        </p:sp>
        <p:sp>
          <p:nvSpPr>
            <p:cNvPr id="1180" name="Google Shape;1360;p105"/>
            <p:cNvSpPr/>
            <p:nvPr/>
          </p:nvSpPr>
          <p:spPr>
            <a:xfrm rot="10800000">
              <a:off x="3807000" y="330804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77" name="Google Shape;1357;p105"/>
            <p:cNvSpPr/>
            <p:nvPr/>
          </p:nvSpPr>
          <p:spPr>
            <a:xfrm rot="10800000">
              <a:off x="4286880" y="200664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82" name="Google Shape;1362;p105"/>
            <p:cNvSpPr/>
            <p:nvPr/>
          </p:nvSpPr>
          <p:spPr>
            <a:xfrm rot="9909600">
              <a:off x="5458680" y="1270440"/>
              <a:ext cx="100440" cy="100440"/>
            </a:xfrm>
            <a:prstGeom prst="ellipse">
              <a:avLst/>
            </a:prstGeom>
            <a:solidFill>
              <a:schemeClr val="lt1"/>
            </a:solidFill>
            <a:ln w="12700">
              <a:solidFill>
                <a:srgbClr val="ffffff"/>
              </a:solidFill>
              <a:miter/>
            </a:ln>
          </p:spPr>
          <p:style>
            <a:lnRef idx="0"/>
            <a:fillRef idx="0"/>
            <a:effectRef idx="0"/>
            <a:fontRef idx="minor"/>
          </p:style>
          <p:txBody>
            <a:bodyPr tIns="35280" bIns="35280" anchor="ctr">
              <a:noAutofit/>
            </a:bodyPr>
            <a:p>
              <a:pPr algn="ctr">
                <a:lnSpc>
                  <a:spcPct val="100000"/>
                </a:lnSpc>
                <a:tabLst>
                  <a:tab algn="l" pos="0"/>
                </a:tabLst>
              </a:pPr>
              <a:endParaRPr b="0" lang="es-AR" sz="1400" spc="-1" strike="noStrike">
                <a:solidFill>
                  <a:srgbClr val="000000"/>
                </a:solidFill>
                <a:latin typeface="Arial"/>
              </a:endParaRPr>
            </a:p>
          </p:txBody>
        </p:sp>
        <p:sp>
          <p:nvSpPr>
            <p:cNvPr id="1188" name="Google Shape;1368;p105"/>
            <p:cNvSpPr/>
            <p:nvPr/>
          </p:nvSpPr>
          <p:spPr>
            <a:xfrm rot="10800000">
              <a:off x="6266520" y="232776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1162" name="Google Shape;1342;p105"/>
            <p:cNvSpPr/>
            <p:nvPr/>
          </p:nvSpPr>
          <p:spPr>
            <a:xfrm rot="10800000">
              <a:off x="7764120" y="2327760"/>
              <a:ext cx="100440" cy="100440"/>
            </a:xfrm>
            <a:prstGeom prst="ellipse">
              <a:avLst/>
            </a:prstGeom>
            <a:solidFill>
              <a:schemeClr val="lt1"/>
            </a:solidFill>
            <a:ln w="12700">
              <a:solidFill>
                <a:srgbClr val="ffffff"/>
              </a:solidFill>
              <a:miter/>
            </a:ln>
          </p:spPr>
          <p:style>
            <a:lnRef idx="0"/>
            <a:fillRef idx="0"/>
            <a:effectRef idx="0"/>
            <a:fontRef idx="minor"/>
          </p:style>
          <p:txBody>
            <a:bodyPr tIns="35280" bIns="35280" anchor="ctr">
              <a:noAutofit/>
            </a:bodyPr>
            <a:p>
              <a:pPr algn="ctr">
                <a:lnSpc>
                  <a:spcPct val="100000"/>
                </a:lnSpc>
                <a:tabLst>
                  <a:tab algn="l" pos="0"/>
                </a:tabLst>
              </a:pPr>
              <a:endParaRPr b="0" lang="es-AR" sz="1400" spc="-1" strike="noStrike">
                <a:solidFill>
                  <a:srgbClr val="000000"/>
                </a:solidFill>
                <a:latin typeface="Arial"/>
              </a:endParaRPr>
            </a:p>
          </p:txBody>
        </p:sp>
        <p:sp>
          <p:nvSpPr>
            <p:cNvPr id="1186" name="Google Shape;1366;p105"/>
            <p:cNvSpPr/>
            <p:nvPr/>
          </p:nvSpPr>
          <p:spPr>
            <a:xfrm rot="10800000">
              <a:off x="7165080" y="1761840"/>
              <a:ext cx="100440" cy="100440"/>
            </a:xfrm>
            <a:prstGeom prst="ellipse">
              <a:avLst/>
            </a:prstGeom>
            <a:solidFill>
              <a:schemeClr val="lt1"/>
            </a:solidFill>
            <a:ln w="12700">
              <a:solidFill>
                <a:srgbClr val="ffffff"/>
              </a:solidFill>
              <a:miter/>
            </a:ln>
          </p:spPr>
          <p:style>
            <a:lnRef idx="0"/>
            <a:fillRef idx="0"/>
            <a:effectRef idx="0"/>
            <a:fontRef idx="minor"/>
          </p:style>
          <p:txBody>
            <a:bodyPr tIns="35280" bIns="35280" anchor="ctr">
              <a:noAutofit/>
            </a:bodyPr>
            <a:p>
              <a:pPr algn="ctr">
                <a:lnSpc>
                  <a:spcPct val="100000"/>
                </a:lnSpc>
                <a:tabLst>
                  <a:tab algn="l" pos="0"/>
                </a:tabLst>
              </a:pPr>
              <a:endParaRPr b="0" lang="es-AR" sz="1400" spc="-1" strike="noStrike">
                <a:solidFill>
                  <a:srgbClr val="000000"/>
                </a:solidFill>
                <a:latin typeface="Arial"/>
              </a:endParaRPr>
            </a:p>
          </p:txBody>
        </p:sp>
        <p:sp>
          <p:nvSpPr>
            <p:cNvPr id="1184" name="Google Shape;1364;p105"/>
            <p:cNvSpPr/>
            <p:nvPr/>
          </p:nvSpPr>
          <p:spPr>
            <a:xfrm rot="10800000">
              <a:off x="6352920" y="139248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cxnSp>
          <p:nvCxnSpPr>
            <p:cNvPr id="1203" name="Google Shape;1383;p105"/>
            <p:cNvCxnSpPr>
              <a:stCxn id="1184" idx="0"/>
              <a:endCxn id="1188" idx="0"/>
            </p:cNvCxnSpPr>
            <p:nvPr/>
          </p:nvCxnSpPr>
          <p:spPr>
            <a:xfrm flipH="1">
              <a:off x="6341760" y="1542960"/>
              <a:ext cx="86400" cy="935640"/>
            </a:xfrm>
            <a:prstGeom prst="straightConnector1">
              <a:avLst/>
            </a:prstGeom>
            <a:ln w="9525">
              <a:solidFill>
                <a:srgbClr val="ffffff"/>
              </a:solidFill>
              <a:miter/>
            </a:ln>
          </p:spPr>
        </p:cxnSp>
        <p:sp>
          <p:nvSpPr>
            <p:cNvPr id="1173" name="Google Shape;1353;p105"/>
            <p:cNvSpPr/>
            <p:nvPr/>
          </p:nvSpPr>
          <p:spPr>
            <a:xfrm rot="10800000">
              <a:off x="5302800" y="4440960"/>
              <a:ext cx="150840" cy="150840"/>
            </a:xfrm>
            <a:prstGeom prst="ellipse">
              <a:avLst/>
            </a:prstGeom>
            <a:solidFill>
              <a:schemeClr val="lt1"/>
            </a:solidFill>
            <a:ln w="12700">
              <a:solidFill>
                <a:srgbClr val="ffffff"/>
              </a:solidFill>
              <a:miter/>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cxnSp>
          <p:nvCxnSpPr>
            <p:cNvPr id="1204" name="Google Shape;1384;p105"/>
            <p:cNvCxnSpPr>
              <a:stCxn id="1173" idx="1"/>
              <a:endCxn id="1157" idx="6"/>
            </p:cNvCxnSpPr>
            <p:nvPr/>
          </p:nvCxnSpPr>
          <p:spPr>
            <a:xfrm>
              <a:off x="5431320" y="4569480"/>
              <a:ext cx="870840" cy="570960"/>
            </a:xfrm>
            <a:prstGeom prst="straightConnector1">
              <a:avLst/>
            </a:prstGeom>
            <a:ln w="9525">
              <a:solidFill>
                <a:srgbClr val="ffffff"/>
              </a:solidFill>
              <a:miter/>
            </a:ln>
          </p:spPr>
        </p:cxnSp>
        <p:cxnSp>
          <p:nvCxnSpPr>
            <p:cNvPr id="1205" name="Google Shape;1385;p105"/>
            <p:cNvCxnSpPr>
              <a:stCxn id="1175" idx="3"/>
              <a:endCxn id="1173" idx="7"/>
            </p:cNvCxnSpPr>
            <p:nvPr/>
          </p:nvCxnSpPr>
          <p:spPr>
            <a:xfrm flipV="1">
              <a:off x="4686480" y="4569480"/>
              <a:ext cx="638280" cy="188280"/>
            </a:xfrm>
            <a:prstGeom prst="straightConnector1">
              <a:avLst/>
            </a:prstGeom>
            <a:ln w="9525">
              <a:solidFill>
                <a:srgbClr val="ffffff"/>
              </a:solidFill>
              <a:miter/>
            </a:ln>
          </p:spPr>
        </p:cxnSp>
        <p:cxnSp>
          <p:nvCxnSpPr>
            <p:cNvPr id="1206" name="Google Shape;1386;p105"/>
            <p:cNvCxnSpPr>
              <a:stCxn id="1173" idx="2"/>
              <a:endCxn id="1168" idx="0"/>
            </p:cNvCxnSpPr>
            <p:nvPr/>
          </p:nvCxnSpPr>
          <p:spPr>
            <a:xfrm flipV="1">
              <a:off x="5453640" y="4266720"/>
              <a:ext cx="386280" cy="249840"/>
            </a:xfrm>
            <a:prstGeom prst="straightConnector1">
              <a:avLst/>
            </a:prstGeom>
            <a:ln w="9525">
              <a:solidFill>
                <a:srgbClr val="ffffff"/>
              </a:solidFill>
              <a:miter/>
            </a:ln>
          </p:spPr>
        </p:cxnSp>
      </p:grpSp>
      <p:sp>
        <p:nvSpPr>
          <p:cNvPr id="1207" name="Google Shape;1387;p105"/>
          <p:cNvSpPr/>
          <p:nvPr/>
        </p:nvSpPr>
        <p:spPr>
          <a:xfrm>
            <a:off x="0" y="2255400"/>
            <a:ext cx="12191760" cy="2346840"/>
          </a:xfrm>
          <a:prstGeom prst="rect">
            <a:avLst/>
          </a:prstGeom>
          <a:solidFill>
            <a:srgbClr val="262626">
              <a:alpha val="50000"/>
            </a:srgbClr>
          </a:soli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ffffff"/>
              </a:solidFill>
              <a:latin typeface="Arial"/>
            </a:endParaRPr>
          </a:p>
        </p:txBody>
      </p:sp>
      <p:grpSp>
        <p:nvGrpSpPr>
          <p:cNvPr id="1208" name="Google Shape;1388;p105"/>
          <p:cNvGrpSpPr/>
          <p:nvPr/>
        </p:nvGrpSpPr>
        <p:grpSpPr>
          <a:xfrm>
            <a:off x="-330480" y="2924640"/>
            <a:ext cx="12191760" cy="1311120"/>
            <a:chOff x="-330480" y="2924640"/>
            <a:chExt cx="12191760" cy="1311120"/>
          </a:xfrm>
        </p:grpSpPr>
        <p:sp>
          <p:nvSpPr>
            <p:cNvPr id="1209" name="Google Shape;1389;p105"/>
            <p:cNvSpPr/>
            <p:nvPr/>
          </p:nvSpPr>
          <p:spPr>
            <a:xfrm>
              <a:off x="-330480" y="2924640"/>
              <a:ext cx="12191760" cy="1005120"/>
            </a:xfrm>
            <a:prstGeom prst="rect">
              <a:avLst/>
            </a:prstGeom>
            <a:noFill/>
            <a:ln w="0">
              <a:noFill/>
            </a:ln>
          </p:spPr>
          <p:style>
            <a:lnRef idx="0"/>
            <a:fillRef idx="0"/>
            <a:effectRef idx="0"/>
            <a:fontRef idx="minor"/>
          </p:style>
          <p:txBody>
            <a:bodyPr anchor="ctr">
              <a:spAutoFit/>
            </a:bodyPr>
            <a:p>
              <a:pPr algn="ctr">
                <a:lnSpc>
                  <a:spcPct val="100000"/>
                </a:lnSpc>
                <a:tabLst>
                  <a:tab algn="l" pos="0"/>
                </a:tabLst>
              </a:pPr>
              <a:r>
                <a:rPr b="0" lang="es-ES" sz="6000" spc="-1" strike="noStrike">
                  <a:solidFill>
                    <a:schemeClr val="lt1"/>
                  </a:solidFill>
                  <a:latin typeface="Arial"/>
                  <a:ea typeface="Arial"/>
                </a:rPr>
                <a:t>Muchas Gracias</a:t>
              </a:r>
              <a:endParaRPr b="0" lang="es-AR" sz="6000" spc="-1" strike="noStrike">
                <a:solidFill>
                  <a:srgbClr val="000000"/>
                </a:solidFill>
                <a:latin typeface="Arial"/>
              </a:endParaRPr>
            </a:p>
          </p:txBody>
        </p:sp>
        <p:sp>
          <p:nvSpPr>
            <p:cNvPr id="1210" name="Google Shape;1390;p105"/>
            <p:cNvSpPr/>
            <p:nvPr/>
          </p:nvSpPr>
          <p:spPr>
            <a:xfrm>
              <a:off x="-330480" y="3861000"/>
              <a:ext cx="12191400" cy="374760"/>
            </a:xfrm>
            <a:prstGeom prst="rect">
              <a:avLst/>
            </a:prstGeom>
            <a:noFill/>
            <a:ln w="0">
              <a:noFill/>
            </a:ln>
          </p:spPr>
          <p:style>
            <a:lnRef idx="0"/>
            <a:fillRef idx="0"/>
            <a:effectRef idx="0"/>
            <a:fontRef idx="minor"/>
          </p:style>
          <p:txBody>
            <a:bodyPr anchor="ctr">
              <a:spAutoFit/>
            </a:bodyPr>
            <a:p>
              <a:pPr algn="ctr">
                <a:lnSpc>
                  <a:spcPct val="100000"/>
                </a:lnSpc>
                <a:tabLst>
                  <a:tab algn="l" pos="0"/>
                </a:tabLst>
              </a:pPr>
              <a:r>
                <a:rPr b="0" lang="es-ES" sz="1870" spc="-1" strike="noStrike">
                  <a:solidFill>
                    <a:schemeClr val="lt1"/>
                  </a:solidFill>
                  <a:latin typeface="Arial"/>
                  <a:ea typeface="Arial"/>
                </a:rPr>
                <a:t>Nos veremos en la Próxima.</a:t>
              </a:r>
              <a:endParaRPr b="0" lang="es-AR" sz="1870" spc="-1" strike="noStrike">
                <a:solidFill>
                  <a:srgbClr val="000000"/>
                </a:solidFill>
                <a:latin typeface="Arial"/>
              </a:endParaRPr>
            </a:p>
          </p:txBody>
        </p:sp>
      </p:grpSp>
      <p:sp>
        <p:nvSpPr>
          <p:cNvPr id="1211" name="Google Shape;1391;p105"/>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Google Shape;475;p40"/>
          <p:cNvSpPr/>
          <p:nvPr/>
        </p:nvSpPr>
        <p:spPr>
          <a:xfrm>
            <a:off x="2438280" y="3927240"/>
            <a:ext cx="9753120" cy="203148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58" name="Google Shape;476;p40"/>
          <p:cNvSpPr/>
          <p:nvPr/>
        </p:nvSpPr>
        <p:spPr>
          <a:xfrm>
            <a:off x="3840480" y="4118040"/>
            <a:ext cx="189900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U1</a:t>
            </a:r>
            <a:endParaRPr b="0" lang="es-AR" sz="8800" spc="-1" strike="noStrike">
              <a:solidFill>
                <a:srgbClr val="ffffff"/>
              </a:solidFill>
              <a:latin typeface="Arial"/>
            </a:endParaRPr>
          </a:p>
        </p:txBody>
      </p:sp>
      <p:sp>
        <p:nvSpPr>
          <p:cNvPr id="559" name="Google Shape;477;p40"/>
          <p:cNvSpPr/>
          <p:nvPr/>
        </p:nvSpPr>
        <p:spPr>
          <a:xfrm>
            <a:off x="5739840" y="2981520"/>
            <a:ext cx="5811120" cy="1065960"/>
          </a:xfrm>
          <a:prstGeom prst="rect">
            <a:avLst/>
          </a:prstGeom>
          <a:noFill/>
          <a:ln w="0">
            <a:noFill/>
          </a:ln>
        </p:spPr>
        <p:style>
          <a:lnRef idx="0"/>
          <a:fillRef idx="0"/>
          <a:effectRef idx="0"/>
          <a:fontRef idx="minor"/>
        </p:style>
        <p:txBody>
          <a:bodyPr anchor="t">
            <a:spAutoFit/>
          </a:bodyPr>
          <a:p>
            <a:pPr>
              <a:lnSpc>
                <a:spcPct val="100000"/>
              </a:lnSpc>
              <a:tabLst>
                <a:tab algn="l" pos="0"/>
              </a:tabLst>
            </a:pPr>
            <a:r>
              <a:rPr b="0" lang="es-ES" sz="3200" spc="-1" strike="noStrike">
                <a:solidFill>
                  <a:srgbClr val="fbfaf8"/>
                </a:solidFill>
                <a:latin typeface="Arial"/>
                <a:ea typeface="Arial"/>
              </a:rPr>
              <a:t>Algoritmos y Estructuras de Datos</a:t>
            </a:r>
            <a:endParaRPr b="0" lang="es-AR" sz="3200" spc="-1" strike="noStrike">
              <a:solidFill>
                <a:srgbClr val="ffffff"/>
              </a:solidFill>
              <a:latin typeface="Arial"/>
            </a:endParaRPr>
          </a:p>
        </p:txBody>
      </p:sp>
      <p:cxnSp>
        <p:nvCxnSpPr>
          <p:cNvPr id="560" name="Google Shape;478;p40"/>
          <p:cNvCxnSpPr/>
          <p:nvPr/>
        </p:nvCxnSpPr>
        <p:spPr>
          <a:xfrm>
            <a:off x="4323600" y="3763080"/>
            <a:ext cx="7644240" cy="360"/>
          </a:xfrm>
          <a:prstGeom prst="straightConnector1">
            <a:avLst/>
          </a:prstGeom>
          <a:ln w="12700">
            <a:solidFill>
              <a:srgbClr val="fbfaf8"/>
            </a:solidFill>
            <a:miter/>
          </a:ln>
        </p:spPr>
      </p:cxnSp>
      <p:sp>
        <p:nvSpPr>
          <p:cNvPr id="561" name="PlaceHolder 1"/>
          <p:cNvSpPr>
            <a:spLocks noGrp="1"/>
          </p:cNvSpPr>
          <p:nvPr>
            <p:ph type="title"/>
          </p:nvPr>
        </p:nvSpPr>
        <p:spPr>
          <a:xfrm>
            <a:off x="5864400" y="4130280"/>
            <a:ext cx="7629120" cy="686880"/>
          </a:xfrm>
          <a:prstGeom prst="rect">
            <a:avLst/>
          </a:prstGeom>
          <a:noFill/>
          <a:ln w="0">
            <a:noFill/>
          </a:ln>
        </p:spPr>
        <p:txBody>
          <a:bodyPr anchor="ctr">
            <a:normAutofit fontScale="90000"/>
          </a:bodyPr>
          <a:p>
            <a:pPr indent="0">
              <a:lnSpc>
                <a:spcPct val="90000"/>
              </a:lnSpc>
              <a:buNone/>
              <a:tabLst>
                <a:tab algn="l" pos="0"/>
              </a:tabLst>
            </a:pPr>
            <a:r>
              <a:rPr b="0" lang="es-ES" sz="4800" spc="-1" strike="noStrike">
                <a:solidFill>
                  <a:schemeClr val="lt1"/>
                </a:solidFill>
                <a:latin typeface="Arial"/>
                <a:ea typeface="Arial"/>
              </a:rPr>
              <a:t>Introducción a la Materia</a:t>
            </a:r>
            <a:endParaRPr b="0" lang="es-AR" sz="4800" spc="-1" strike="noStrike">
              <a:solidFill>
                <a:srgbClr val="000000"/>
              </a:solidFill>
              <a:latin typeface="Arial"/>
            </a:endParaRPr>
          </a:p>
        </p:txBody>
      </p:sp>
      <p:sp>
        <p:nvSpPr>
          <p:cNvPr id="562" name="PlaceHolder 2"/>
          <p:cNvSpPr>
            <a:spLocks noGrp="1"/>
          </p:cNvSpPr>
          <p:nvPr>
            <p:ph type="subTitle"/>
          </p:nvPr>
        </p:nvSpPr>
        <p:spPr>
          <a:xfrm>
            <a:off x="5940360" y="4796640"/>
            <a:ext cx="6327360" cy="999720"/>
          </a:xfrm>
          <a:prstGeom prst="rect">
            <a:avLst/>
          </a:prstGeom>
          <a:noFill/>
          <a:ln w="0">
            <a:noFill/>
          </a:ln>
        </p:spPr>
        <p:txBody>
          <a:bodyPr anchor="t">
            <a:noAutofit/>
          </a:bodyPr>
          <a:p>
            <a:pPr indent="0">
              <a:lnSpc>
                <a:spcPct val="90000"/>
              </a:lnSpc>
              <a:buNone/>
              <a:tabLst>
                <a:tab algn="l" pos="0"/>
              </a:tabLst>
            </a:pPr>
            <a:r>
              <a:rPr b="0" lang="es-ES" sz="1800" spc="-1" strike="noStrike">
                <a:solidFill>
                  <a:schemeClr val="lt1"/>
                </a:solidFill>
                <a:latin typeface="Arial"/>
                <a:ea typeface="Arial"/>
              </a:rPr>
              <a:t>Comenzamos este camino hacia la construcción de Programas Funcionales Simples Incorporando conceptos  Claves para poder crear Software  de Calidad. </a:t>
            </a:r>
            <a:endParaRPr b="0" lang="es-AR" sz="1800" spc="-1" strike="noStrike">
              <a:solidFill>
                <a:srgbClr val="ffffff"/>
              </a:solidFill>
              <a:latin typeface="Arial"/>
            </a:endParaRPr>
          </a:p>
        </p:txBody>
      </p:sp>
      <p:sp>
        <p:nvSpPr>
          <p:cNvPr id="563" name="Google Shape;481;p40"/>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Google Shape;486;p41"/>
          <p:cNvSpPr/>
          <p:nvPr/>
        </p:nvSpPr>
        <p:spPr>
          <a:xfrm>
            <a:off x="3535560" y="2349360"/>
            <a:ext cx="9753120" cy="1689120"/>
          </a:xfrm>
          <a:prstGeom prst="rect">
            <a:avLst/>
          </a:prstGeom>
          <a:gradFill rotWithShape="0">
            <a:gsLst>
              <a:gs pos="58000">
                <a:srgbClr val="0094ff">
                  <a:alpha val="70196"/>
                </a:srgbClr>
              </a:gs>
              <a:gs pos="100000">
                <a:srgbClr val="0094ff">
                  <a:alpha val="0"/>
                </a:srgbClr>
              </a:gs>
            </a:gsLst>
            <a:lin ang="10800000"/>
          </a:gradFill>
          <a:ln w="0">
            <a:noFill/>
          </a:ln>
        </p:spPr>
        <p:style>
          <a:lnRef idx="0"/>
          <a:fillRef idx="0"/>
          <a:effectRef idx="0"/>
          <a:fontRef idx="minor"/>
        </p:style>
        <p:txBody>
          <a:bodyPr anchor="ctr">
            <a:noAutofit/>
          </a:bodyPr>
          <a:p>
            <a:pPr algn="ctr">
              <a:lnSpc>
                <a:spcPct val="100000"/>
              </a:lnSpc>
              <a:tabLst>
                <a:tab algn="l" pos="0"/>
              </a:tabLst>
            </a:pPr>
            <a:endParaRPr b="0" lang="es-AR" sz="1400" spc="-1" strike="noStrike">
              <a:solidFill>
                <a:srgbClr val="000000"/>
              </a:solidFill>
              <a:latin typeface="Arial"/>
            </a:endParaRPr>
          </a:p>
        </p:txBody>
      </p:sp>
      <p:sp>
        <p:nvSpPr>
          <p:cNvPr id="565" name="Google Shape;487;p41"/>
          <p:cNvSpPr/>
          <p:nvPr/>
        </p:nvSpPr>
        <p:spPr>
          <a:xfrm>
            <a:off x="5231520" y="2518920"/>
            <a:ext cx="4686480" cy="1370520"/>
          </a:xfrm>
          <a:prstGeom prst="rect">
            <a:avLst/>
          </a:prstGeom>
          <a:noFill/>
          <a:ln w="0">
            <a:noFill/>
          </a:ln>
        </p:spPr>
        <p:style>
          <a:lnRef idx="0"/>
          <a:fillRef idx="0"/>
          <a:effectRef idx="0"/>
          <a:fontRef idx="minor"/>
        </p:style>
        <p:txBody>
          <a:bodyPr anchor="ctr">
            <a:spAutoFit/>
          </a:bodyPr>
          <a:p>
            <a:pPr algn="r">
              <a:lnSpc>
                <a:spcPct val="100000"/>
              </a:lnSpc>
              <a:tabLst>
                <a:tab algn="l" pos="0"/>
              </a:tabLst>
            </a:pPr>
            <a:r>
              <a:rPr b="0" lang="es-ES" sz="2800" spc="-1" strike="noStrike">
                <a:solidFill>
                  <a:schemeClr val="lt1"/>
                </a:solidFill>
                <a:latin typeface="Arial"/>
                <a:ea typeface="Arial"/>
              </a:rPr>
              <a:t>Introducción a las Computadoras</a:t>
            </a:r>
            <a:br>
              <a:rPr sz="2800"/>
            </a:br>
            <a:r>
              <a:rPr b="0" lang="es-ES" sz="2800" spc="-1" strike="noStrike">
                <a:solidFill>
                  <a:schemeClr val="lt1"/>
                </a:solidFill>
                <a:latin typeface="Arial"/>
                <a:ea typeface="Arial"/>
              </a:rPr>
              <a:t>y programación</a:t>
            </a:r>
            <a:endParaRPr b="0" lang="es-AR" sz="2800" spc="-1" strike="noStrike">
              <a:solidFill>
                <a:srgbClr val="ffffff"/>
              </a:solidFill>
              <a:latin typeface="Arial"/>
            </a:endParaRPr>
          </a:p>
        </p:txBody>
      </p:sp>
      <p:grpSp>
        <p:nvGrpSpPr>
          <p:cNvPr id="566" name="Google Shape;488;p41"/>
          <p:cNvGrpSpPr/>
          <p:nvPr/>
        </p:nvGrpSpPr>
        <p:grpSpPr>
          <a:xfrm>
            <a:off x="7344360" y="4593600"/>
            <a:ext cx="4459680" cy="973800"/>
            <a:chOff x="7344360" y="4593600"/>
            <a:chExt cx="4459680" cy="973800"/>
          </a:xfrm>
        </p:grpSpPr>
        <p:sp>
          <p:nvSpPr>
            <p:cNvPr id="567" name="Google Shape;489;p41"/>
            <p:cNvSpPr/>
            <p:nvPr/>
          </p:nvSpPr>
          <p:spPr>
            <a:xfrm>
              <a:off x="7376040" y="4928760"/>
              <a:ext cx="4428000" cy="63864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0" lang="es-ES" sz="1200" spc="-1" strike="noStrike">
                  <a:solidFill>
                    <a:schemeClr val="lt1"/>
                  </a:solidFill>
                  <a:latin typeface="Arial"/>
                  <a:ea typeface="Arial"/>
                </a:rPr>
                <a:t>Nos Introduciremos a los conceptos denominados Básicos de la Informática, para que lentamente nos podamos sambullir en el facinante mundo de la Algoritmia y la Programacion.</a:t>
              </a:r>
              <a:endParaRPr b="0" lang="es-AR" sz="1200" spc="-1" strike="noStrike">
                <a:solidFill>
                  <a:srgbClr val="ffffff"/>
                </a:solidFill>
                <a:latin typeface="Arial"/>
              </a:endParaRPr>
            </a:p>
          </p:txBody>
        </p:sp>
        <p:sp>
          <p:nvSpPr>
            <p:cNvPr id="568" name="Google Shape;490;p41"/>
            <p:cNvSpPr/>
            <p:nvPr/>
          </p:nvSpPr>
          <p:spPr>
            <a:xfrm>
              <a:off x="7344360" y="4593600"/>
              <a:ext cx="4428000" cy="334440"/>
            </a:xfrm>
            <a:prstGeom prst="rect">
              <a:avLst/>
            </a:prstGeom>
            <a:noFill/>
            <a:ln w="0">
              <a:noFill/>
            </a:ln>
          </p:spPr>
          <p:style>
            <a:lnRef idx="0"/>
            <a:fillRef idx="0"/>
            <a:effectRef idx="0"/>
            <a:fontRef idx="minor"/>
          </p:style>
          <p:txBody>
            <a:bodyPr anchor="t">
              <a:spAutoFit/>
            </a:bodyPr>
            <a:p>
              <a:pPr algn="r">
                <a:lnSpc>
                  <a:spcPct val="100000"/>
                </a:lnSpc>
                <a:tabLst>
                  <a:tab algn="l" pos="0"/>
                </a:tabLst>
              </a:pPr>
              <a:r>
                <a:rPr b="1" lang="es-ES" sz="1600" spc="-1" strike="noStrike">
                  <a:solidFill>
                    <a:schemeClr val="lt1"/>
                  </a:solidFill>
                  <a:latin typeface="Arial"/>
                  <a:ea typeface="Arial"/>
                </a:rPr>
                <a:t>Conceptos Basicos</a:t>
              </a:r>
              <a:endParaRPr b="0" lang="es-AR" sz="1600" spc="-1" strike="noStrike">
                <a:solidFill>
                  <a:srgbClr val="ffffff"/>
                </a:solidFill>
                <a:latin typeface="Arial"/>
              </a:endParaRPr>
            </a:p>
          </p:txBody>
        </p:sp>
      </p:grpSp>
      <p:sp>
        <p:nvSpPr>
          <p:cNvPr id="569" name="Google Shape;491;p41"/>
          <p:cNvSpPr/>
          <p:nvPr/>
        </p:nvSpPr>
        <p:spPr>
          <a:xfrm>
            <a:off x="10077480" y="2419920"/>
            <a:ext cx="1547640" cy="1547640"/>
          </a:xfrm>
          <a:prstGeom prst="rect">
            <a:avLst/>
          </a:prstGeom>
          <a:solidFill>
            <a:schemeClr val="dk1"/>
          </a:solidFill>
          <a:ln w="9525">
            <a:solidFill>
              <a:srgbClr val="0070c0"/>
            </a:solidFill>
            <a:miter/>
          </a:ln>
        </p:spPr>
        <p:style>
          <a:lnRef idx="0"/>
          <a:fillRef idx="0"/>
          <a:effectRef idx="0"/>
          <a:fontRef idx="minor"/>
        </p:style>
        <p:txBody>
          <a:bodyPr anchor="t">
            <a:noAutofit/>
          </a:bodyPr>
          <a:p>
            <a:pPr algn="ctr">
              <a:lnSpc>
                <a:spcPct val="100000"/>
              </a:lnSpc>
              <a:tabLst>
                <a:tab algn="l" pos="0"/>
              </a:tabLst>
            </a:pPr>
            <a:r>
              <a:rPr b="1" lang="es-ES" sz="8800" spc="-1" strike="noStrike">
                <a:solidFill>
                  <a:srgbClr val="fbfaf8"/>
                </a:solidFill>
                <a:latin typeface="Arial"/>
                <a:ea typeface="Arial"/>
              </a:rPr>
              <a:t>1</a:t>
            </a:r>
            <a:endParaRPr b="0" lang="es-AR" sz="8800" spc="-1" strike="noStrike">
              <a:solidFill>
                <a:srgbClr val="ffffff"/>
              </a:solidFill>
              <a:latin typeface="Arial"/>
            </a:endParaRPr>
          </a:p>
        </p:txBody>
      </p:sp>
      <p:sp>
        <p:nvSpPr>
          <p:cNvPr id="570" name="Google Shape;492;p41"/>
          <p:cNvSpPr/>
          <p:nvPr/>
        </p:nvSpPr>
        <p:spPr>
          <a:xfrm>
            <a:off x="8193960" y="6446160"/>
            <a:ext cx="5028840" cy="228240"/>
          </a:xfrm>
          <a:prstGeom prst="rect">
            <a:avLst/>
          </a:prstGeom>
          <a:noFill/>
          <a:ln w="0">
            <a:noFill/>
          </a:ln>
        </p:spPr>
        <p:style>
          <a:lnRef idx="0"/>
          <a:fillRef idx="0"/>
          <a:effectRef idx="0"/>
          <a:fontRef idx="minor"/>
        </p:style>
        <p:txBody>
          <a:bodyPr anchor="t">
            <a:noAutofit/>
          </a:bodyPr>
          <a:p>
            <a:pPr>
              <a:lnSpc>
                <a:spcPct val="100000"/>
              </a:lnSpc>
              <a:tabLst>
                <a:tab algn="l" pos="0"/>
              </a:tabLst>
            </a:pPr>
            <a:r>
              <a:rPr b="0" lang="es-ES" sz="1400" spc="-1" strike="noStrike">
                <a:solidFill>
                  <a:srgbClr val="7f7f7f"/>
                </a:solidFill>
                <a:latin typeface="Arial"/>
                <a:ea typeface="Arial"/>
              </a:rPr>
              <a:t>ISFT N151 – Algoritmos y Estructuras de Datos</a:t>
            </a:r>
            <a:endParaRPr b="0" lang="es-AR" sz="1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over and End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Cover and End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Cover and End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Contents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Cover and End Slide Master">
  <a:themeElements>
    <a:clrScheme name="ALLPPT-COLOR-A11">
      <a:dk1>
        <a:srgbClr val="000000"/>
      </a:dk1>
      <a:lt1>
        <a:srgbClr val="ffffff"/>
      </a:lt1>
      <a:dk2>
        <a:srgbClr val="1f497d"/>
      </a:dk2>
      <a:lt2>
        <a:srgbClr val="eeece1"/>
      </a:lt2>
      <a:accent1>
        <a:srgbClr val="0070c0"/>
      </a:accent1>
      <a:accent2>
        <a:srgbClr val="0070c0"/>
      </a:accent2>
      <a:accent3>
        <a:srgbClr val="0070c0"/>
      </a:accent3>
      <a:accent4>
        <a:srgbClr val="0070c0"/>
      </a:accent4>
      <a:accent5>
        <a:srgbClr val="0070c0"/>
      </a:accent5>
      <a:accent6>
        <a:srgbClr val="0070c0"/>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97</TotalTime>
  <Application>LibreOffice/7.4.7.2$Linux_X86_64 LibreOffice_project/40$Build-2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es-AR</dc:language>
  <cp:lastModifiedBy/>
  <dcterms:modified xsi:type="dcterms:W3CDTF">2025-04-03T13:13:07Z</dcterms:modified>
  <cp:revision>1</cp:revision>
  <dc:subject/>
  <dc:title/>
</cp:coreProperties>
</file>